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13" r:id="rId3"/>
    <p:sldId id="257" r:id="rId4"/>
    <p:sldId id="258" r:id="rId5"/>
    <p:sldId id="259" r:id="rId6"/>
    <p:sldId id="260" r:id="rId7"/>
    <p:sldId id="261" r:id="rId8"/>
    <p:sldId id="262" r:id="rId9"/>
    <p:sldId id="263" r:id="rId10"/>
    <p:sldId id="264" r:id="rId11"/>
    <p:sldId id="265" r:id="rId12"/>
    <p:sldId id="309" r:id="rId13"/>
    <p:sldId id="310" r:id="rId14"/>
    <p:sldId id="311" r:id="rId15"/>
    <p:sldId id="312" r:id="rId16"/>
    <p:sldId id="325" r:id="rId17"/>
    <p:sldId id="326" r:id="rId18"/>
    <p:sldId id="327" r:id="rId19"/>
    <p:sldId id="328" r:id="rId20"/>
    <p:sldId id="329" r:id="rId21"/>
    <p:sldId id="330" r:id="rId22"/>
    <p:sldId id="331" r:id="rId23"/>
    <p:sldId id="340" r:id="rId24"/>
    <p:sldId id="341" r:id="rId25"/>
    <p:sldId id="342" r:id="rId26"/>
    <p:sldId id="343" r:id="rId27"/>
    <p:sldId id="344" r:id="rId28"/>
    <p:sldId id="333" r:id="rId29"/>
    <p:sldId id="334" r:id="rId30"/>
    <p:sldId id="335" r:id="rId31"/>
    <p:sldId id="336" r:id="rId32"/>
    <p:sldId id="338" r:id="rId33"/>
    <p:sldId id="339" r:id="rId34"/>
    <p:sldId id="332" r:id="rId35"/>
    <p:sldId id="306" r:id="rId36"/>
    <p:sldId id="30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0" autoAdjust="0"/>
    <p:restoredTop sz="94729" autoAdjust="0"/>
  </p:normalViewPr>
  <p:slideViewPr>
    <p:cSldViewPr>
      <p:cViewPr>
        <p:scale>
          <a:sx n="75" d="100"/>
          <a:sy n="75" d="100"/>
        </p:scale>
        <p:origin x="-2958" y="-1002"/>
      </p:cViewPr>
      <p:guideLst>
        <p:guide orient="horz" pos="2160"/>
        <p:guide pos="2880"/>
      </p:guideLst>
    </p:cSldViewPr>
  </p:slideViewPr>
  <p:outlineViewPr>
    <p:cViewPr>
      <p:scale>
        <a:sx n="33" d="100"/>
        <a:sy n="33" d="100"/>
      </p:scale>
      <p:origin x="42" y="25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3CDB92-0FF1-4B2D-9BA8-CB18A5F67F0F}" type="datetimeFigureOut">
              <a:rPr lang="en-US" smtClean="0"/>
              <a:t>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E5BCBA-7165-4E75-B8DB-B0E71FD085E9}" type="slidenum">
              <a:rPr lang="en-US" smtClean="0"/>
              <a:t>‹#›</a:t>
            </a:fld>
            <a:endParaRPr lang="en-US"/>
          </a:p>
        </p:txBody>
      </p:sp>
    </p:spTree>
    <p:extLst>
      <p:ext uri="{BB962C8B-B14F-4D97-AF65-F5344CB8AC3E}">
        <p14:creationId xmlns:p14="http://schemas.microsoft.com/office/powerpoint/2010/main" val="2613794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for any reason at least one of the piston driven actuators does not fire correctly and on time, it would result in the safety enhanced wheelchair moving backwards or rotating around while the person using the safety enhanced wheelchair is trying to get out of it. </a:t>
            </a:r>
            <a:endParaRPr lang="en-US" dirty="0"/>
          </a:p>
        </p:txBody>
      </p:sp>
      <p:sp>
        <p:nvSpPr>
          <p:cNvPr id="4" name="Slide Number Placeholder 3"/>
          <p:cNvSpPr>
            <a:spLocks noGrp="1"/>
          </p:cNvSpPr>
          <p:nvPr>
            <p:ph type="sldNum" sz="quarter" idx="10"/>
          </p:nvPr>
        </p:nvSpPr>
        <p:spPr/>
        <p:txBody>
          <a:bodyPr/>
          <a:lstStyle/>
          <a:p>
            <a:fld id="{7DE5BCBA-7165-4E75-B8DB-B0E71FD085E9}" type="slidenum">
              <a:rPr lang="en-US" smtClean="0"/>
              <a:t>18</a:t>
            </a:fld>
            <a:endParaRPr lang="en-US"/>
          </a:p>
        </p:txBody>
      </p:sp>
    </p:spTree>
    <p:extLst>
      <p:ext uri="{BB962C8B-B14F-4D97-AF65-F5344CB8AC3E}">
        <p14:creationId xmlns:p14="http://schemas.microsoft.com/office/powerpoint/2010/main" val="356975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5BCBA-7165-4E75-B8DB-B0E71FD085E9}" type="slidenum">
              <a:rPr lang="en-US" smtClean="0"/>
              <a:t>20</a:t>
            </a:fld>
            <a:endParaRPr lang="en-US"/>
          </a:p>
        </p:txBody>
      </p:sp>
    </p:spTree>
    <p:extLst>
      <p:ext uri="{BB962C8B-B14F-4D97-AF65-F5344CB8AC3E}">
        <p14:creationId xmlns:p14="http://schemas.microsoft.com/office/powerpoint/2010/main" val="3215041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mention diode specs and resistor specs</a:t>
            </a:r>
          </a:p>
        </p:txBody>
      </p:sp>
      <p:sp>
        <p:nvSpPr>
          <p:cNvPr id="4" name="Slide Number Placeholder 3"/>
          <p:cNvSpPr>
            <a:spLocks noGrp="1"/>
          </p:cNvSpPr>
          <p:nvPr>
            <p:ph type="sldNum" sz="quarter" idx="10"/>
          </p:nvPr>
        </p:nvSpPr>
        <p:spPr/>
        <p:txBody>
          <a:bodyPr/>
          <a:lstStyle/>
          <a:p>
            <a:fld id="{7DE5BCBA-7165-4E75-B8DB-B0E71FD085E9}" type="slidenum">
              <a:rPr lang="en-US" smtClean="0"/>
              <a:t>21</a:t>
            </a:fld>
            <a:endParaRPr lang="en-US"/>
          </a:p>
        </p:txBody>
      </p:sp>
    </p:spTree>
    <p:extLst>
      <p:ext uri="{BB962C8B-B14F-4D97-AF65-F5344CB8AC3E}">
        <p14:creationId xmlns:p14="http://schemas.microsoft.com/office/powerpoint/2010/main" val="321504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30105-F607-4C74-A4C2-2571D5946C9D}" type="slidenum">
              <a:rPr lang="en-US" smtClean="0"/>
              <a:t>28</a:t>
            </a:fld>
            <a:endParaRPr lang="en-US"/>
          </a:p>
        </p:txBody>
      </p:sp>
    </p:spTree>
    <p:extLst>
      <p:ext uri="{BB962C8B-B14F-4D97-AF65-F5344CB8AC3E}">
        <p14:creationId xmlns:p14="http://schemas.microsoft.com/office/powerpoint/2010/main" val="288532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6525105-0B0C-4333-B0FC-F3610A83311B}" type="datetimeFigureOut">
              <a:rPr lang="en-US" smtClean="0"/>
              <a:t>12/6/2013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DB59005-33A8-4795-A975-251CC3AFCEA9}"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525105-0B0C-4333-B0FC-F3610A83311B}"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9005-33A8-4795-A975-251CC3AFCE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525105-0B0C-4333-B0FC-F3610A83311B}"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9005-33A8-4795-A975-251CC3AFCE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6525105-0B0C-4333-B0FC-F3610A83311B}"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9005-33A8-4795-A975-251CC3AFCEA9}"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6525105-0B0C-4333-B0FC-F3610A83311B}" type="datetimeFigureOut">
              <a:rPr lang="en-US" smtClean="0"/>
              <a:t>12/6/2013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DB59005-33A8-4795-A975-251CC3AFCEA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6525105-0B0C-4333-B0FC-F3610A83311B}"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59005-33A8-4795-A975-251CC3AFCEA9}"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6525105-0B0C-4333-B0FC-F3610A83311B}" type="datetimeFigureOut">
              <a:rPr lang="en-US" smtClean="0"/>
              <a:t>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59005-33A8-4795-A975-251CC3AFCEA9}"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525105-0B0C-4333-B0FC-F3610A83311B}" type="datetimeFigureOut">
              <a:rPr lang="en-US" smtClean="0"/>
              <a:t>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59005-33A8-4795-A975-251CC3AFCE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25105-0B0C-4333-B0FC-F3610A83311B}" type="datetimeFigureOut">
              <a:rPr lang="en-US" smtClean="0"/>
              <a:t>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59005-33A8-4795-A975-251CC3AFCE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525105-0B0C-4333-B0FC-F3610A83311B}"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59005-33A8-4795-A975-251CC3AFCEA9}"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525105-0B0C-4333-B0FC-F3610A83311B}" type="datetimeFigureOut">
              <a:rPr lang="en-US" smtClean="0"/>
              <a:t>12/6/2013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DB59005-33A8-4795-A975-251CC3AFCEA9}"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6525105-0B0C-4333-B0FC-F3610A83311B}" type="datetimeFigureOut">
              <a:rPr lang="en-US" smtClean="0"/>
              <a:t>12/6/2013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DB59005-33A8-4795-A975-251CC3AFCE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3200400"/>
            <a:ext cx="6400800" cy="1981200"/>
          </a:xfrm>
        </p:spPr>
        <p:txBody>
          <a:bodyPr>
            <a:normAutofit fontScale="92500" lnSpcReduction="20000"/>
          </a:bodyPr>
          <a:lstStyle/>
          <a:p>
            <a:r>
              <a:rPr lang="en-US" dirty="0" smtClean="0"/>
              <a:t>Group 10</a:t>
            </a:r>
          </a:p>
          <a:p>
            <a:r>
              <a:rPr lang="en-US" dirty="0" smtClean="0"/>
              <a:t>Angelo </a:t>
            </a:r>
            <a:r>
              <a:rPr lang="en-US" dirty="0" err="1" smtClean="0"/>
              <a:t>Biaggi</a:t>
            </a:r>
            <a:endParaRPr lang="en-US" dirty="0" smtClean="0"/>
          </a:p>
          <a:p>
            <a:r>
              <a:rPr lang="en-US" dirty="0" smtClean="0"/>
              <a:t>Trent Gallagher</a:t>
            </a:r>
          </a:p>
          <a:p>
            <a:r>
              <a:rPr lang="en-US" dirty="0" smtClean="0"/>
              <a:t>Ryan Pearce</a:t>
            </a:r>
          </a:p>
          <a:p>
            <a:r>
              <a:rPr lang="en-US" dirty="0" err="1" smtClean="0"/>
              <a:t>Lomar</a:t>
            </a:r>
            <a:r>
              <a:rPr lang="en-US" dirty="0" smtClean="0"/>
              <a:t> </a:t>
            </a:r>
            <a:r>
              <a:rPr lang="en-US" dirty="0" err="1" smtClean="0"/>
              <a:t>St.Louis</a:t>
            </a:r>
            <a:endParaRPr lang="en-US" dirty="0" smtClean="0"/>
          </a:p>
          <a:p>
            <a:endParaRPr lang="en-US" dirty="0" smtClean="0"/>
          </a:p>
          <a:p>
            <a:endParaRPr lang="en-US" dirty="0"/>
          </a:p>
        </p:txBody>
      </p:sp>
      <p:sp>
        <p:nvSpPr>
          <p:cNvPr id="4" name="Title 3"/>
          <p:cNvSpPr>
            <a:spLocks noGrp="1"/>
          </p:cNvSpPr>
          <p:nvPr>
            <p:ph type="ctrTitle"/>
          </p:nvPr>
        </p:nvSpPr>
        <p:spPr/>
        <p:txBody>
          <a:bodyPr/>
          <a:lstStyle/>
          <a:p>
            <a:r>
              <a:rPr lang="en-US" dirty="0" err="1" smtClean="0"/>
              <a:t>SmartChair</a:t>
            </a:r>
            <a:endParaRPr lang="en-US" dirty="0"/>
          </a:p>
        </p:txBody>
      </p:sp>
    </p:spTree>
    <p:extLst>
      <p:ext uri="{BB962C8B-B14F-4D97-AF65-F5344CB8AC3E}">
        <p14:creationId xmlns:p14="http://schemas.microsoft.com/office/powerpoint/2010/main" val="2644764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Receiver Overview</a:t>
            </a:r>
            <a:endParaRPr lang="en-US" dirty="0"/>
          </a:p>
        </p:txBody>
      </p:sp>
      <p:sp>
        <p:nvSpPr>
          <p:cNvPr id="3" name="Content Placeholder 2"/>
          <p:cNvSpPr>
            <a:spLocks noGrp="1"/>
          </p:cNvSpPr>
          <p:nvPr>
            <p:ph sz="quarter" idx="1"/>
          </p:nvPr>
        </p:nvSpPr>
        <p:spPr/>
        <p:txBody>
          <a:bodyPr/>
          <a:lstStyle/>
          <a:p>
            <a:r>
              <a:rPr lang="en-US" dirty="0" smtClean="0"/>
              <a:t>Maximum Ratings of RFID Receiver</a:t>
            </a:r>
          </a:p>
          <a:p>
            <a:pPr lvl="1"/>
            <a:r>
              <a:rPr lang="en-US" dirty="0" smtClean="0"/>
              <a:t>They are well within the conditions of most human-populated areas of the world</a:t>
            </a:r>
          </a:p>
        </p:txBody>
      </p:sp>
      <p:sp>
        <p:nvSpPr>
          <p:cNvPr id="5" name="Rectangle 1"/>
          <p:cNvSpPr>
            <a:spLocks noChangeArrowheads="1"/>
          </p:cNvSpPr>
          <p:nvPr/>
        </p:nvSpPr>
        <p:spPr bwMode="auto">
          <a:xfrm>
            <a:off x="1828800" y="2162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descr="https://lh4.googleusercontent.com/VutoxfA3S8Sn9cpCDkY8Uoh3qDespblVmd89UctoqlQsS0xM4rHyhuCWfz4bqQkKlGEUbybguWcVOudu5-uSWbeiC7TyO0ZJ0dYNOof9BOP5PUiHYgdVNTZM"/>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52800"/>
            <a:ext cx="7343822" cy="1905000"/>
          </a:xfrm>
          <a:prstGeom prst="rect">
            <a:avLst/>
          </a:prstGeom>
          <a:noFill/>
          <a:ln>
            <a:noFill/>
          </a:ln>
        </p:spPr>
      </p:pic>
    </p:spTree>
    <p:extLst>
      <p:ext uri="{BB962C8B-B14F-4D97-AF65-F5344CB8AC3E}">
        <p14:creationId xmlns:p14="http://schemas.microsoft.com/office/powerpoint/2010/main" val="3758412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Tag Overview</a:t>
            </a:r>
            <a:endParaRPr lang="en-US" dirty="0"/>
          </a:p>
        </p:txBody>
      </p:sp>
      <p:sp>
        <p:nvSpPr>
          <p:cNvPr id="3" name="Content Placeholder 2"/>
          <p:cNvSpPr>
            <a:spLocks noGrp="1"/>
          </p:cNvSpPr>
          <p:nvPr>
            <p:ph sz="quarter" idx="1"/>
          </p:nvPr>
        </p:nvSpPr>
        <p:spPr/>
        <p:txBody>
          <a:bodyPr/>
          <a:lstStyle/>
          <a:p>
            <a:r>
              <a:rPr lang="en-US" dirty="0" smtClean="0"/>
              <a:t>Passive Key used with Low Frequency RFID technology.</a:t>
            </a:r>
          </a:p>
          <a:p>
            <a:r>
              <a:rPr lang="en-US" dirty="0" smtClean="0"/>
              <a:t>Reliable</a:t>
            </a:r>
          </a:p>
          <a:p>
            <a:pPr lvl="1"/>
            <a:r>
              <a:rPr lang="en-US" dirty="0" smtClean="0"/>
              <a:t>Has no battery requirement, should function well beyond any user’s needs.</a:t>
            </a:r>
          </a:p>
          <a:p>
            <a:pPr lvl="2"/>
            <a:r>
              <a:rPr lang="en-US" dirty="0" smtClean="0"/>
              <a:t>Works by harvesting the energy from the receiver transmission, modulating it, and transmitting back the unique ASCII code of the key.</a:t>
            </a:r>
          </a:p>
        </p:txBody>
      </p:sp>
    </p:spTree>
    <p:extLst>
      <p:ext uri="{BB962C8B-B14F-4D97-AF65-F5344CB8AC3E}">
        <p14:creationId xmlns:p14="http://schemas.microsoft.com/office/powerpoint/2010/main" val="2384045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Software Overview</a:t>
            </a:r>
            <a:endParaRPr lang="en-US" dirty="0"/>
          </a:p>
        </p:txBody>
      </p:sp>
      <p:sp>
        <p:nvSpPr>
          <p:cNvPr id="3" name="Content Placeholder 2"/>
          <p:cNvSpPr>
            <a:spLocks noGrp="1"/>
          </p:cNvSpPr>
          <p:nvPr>
            <p:ph sz="quarter" idx="1"/>
          </p:nvPr>
        </p:nvSpPr>
        <p:spPr>
          <a:xfrm>
            <a:off x="609600" y="1447800"/>
            <a:ext cx="3048000" cy="4572000"/>
          </a:xfrm>
        </p:spPr>
        <p:txBody>
          <a:bodyPr/>
          <a:lstStyle/>
          <a:p>
            <a:r>
              <a:rPr lang="en-US" dirty="0" smtClean="0"/>
              <a:t>Reads tags from the RFID receiver and compares them to a list of known/accepted tags.</a:t>
            </a:r>
          </a:p>
          <a:p>
            <a:endParaRPr lang="en-US" dirty="0" smtClean="0"/>
          </a:p>
        </p:txBody>
      </p:sp>
      <p:pic>
        <p:nvPicPr>
          <p:cNvPr id="4" name="Picture 3" descr="https://lh6.googleusercontent.com/Ju7IHJ2ie2HgV-FTb5XHH1zV85ulgCHDqHGm48BXEkiqGKZgcIOoMXK_higUPZ7O6Y0gEO3zkN-HgLu81odZgQ_pRXhhKPiqtBaMGadwUFNSapvMgG4KzfKt"/>
          <p:cNvPicPr/>
          <p:nvPr/>
        </p:nvPicPr>
        <p:blipFill rotWithShape="1">
          <a:blip r:embed="rId2">
            <a:extLst>
              <a:ext uri="{28A0092B-C50C-407E-A947-70E740481C1C}">
                <a14:useLocalDpi xmlns:a14="http://schemas.microsoft.com/office/drawing/2010/main" val="0"/>
              </a:ext>
            </a:extLst>
          </a:blip>
          <a:srcRect l="7977" t="3064" r="3120" b="3174"/>
          <a:stretch/>
        </p:blipFill>
        <p:spPr bwMode="auto">
          <a:xfrm>
            <a:off x="3810000" y="1371600"/>
            <a:ext cx="4999512" cy="4999512"/>
          </a:xfrm>
          <a:prstGeom prst="rect">
            <a:avLst/>
          </a:prstGeom>
          <a:noFill/>
          <a:ln>
            <a:noFill/>
          </a:ln>
        </p:spPr>
      </p:pic>
    </p:spTree>
    <p:extLst>
      <p:ext uri="{BB962C8B-B14F-4D97-AF65-F5344CB8AC3E}">
        <p14:creationId xmlns:p14="http://schemas.microsoft.com/office/powerpoint/2010/main" val="580478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Unattended Mode (Device Locked)</a:t>
            </a:r>
            <a:endParaRPr lang="en-US" dirty="0"/>
          </a:p>
        </p:txBody>
      </p:sp>
      <p:sp>
        <p:nvSpPr>
          <p:cNvPr id="3" name="Content Placeholder 2"/>
          <p:cNvSpPr>
            <a:spLocks noGrp="1"/>
          </p:cNvSpPr>
          <p:nvPr>
            <p:ph sz="quarter" idx="1"/>
          </p:nvPr>
        </p:nvSpPr>
        <p:spPr>
          <a:xfrm>
            <a:off x="457200" y="1447800"/>
            <a:ext cx="3200400" cy="4572000"/>
          </a:xfrm>
        </p:spPr>
        <p:txBody>
          <a:bodyPr>
            <a:normAutofit fontScale="85000" lnSpcReduction="20000"/>
          </a:bodyPr>
          <a:lstStyle/>
          <a:p>
            <a:r>
              <a:rPr lang="en-US" dirty="0" smtClean="0"/>
              <a:t>An “unattended mode” button is pushed to lock the device.</a:t>
            </a:r>
          </a:p>
          <a:p>
            <a:endParaRPr lang="en-US" dirty="0"/>
          </a:p>
          <a:p>
            <a:r>
              <a:rPr lang="en-US" dirty="0" smtClean="0"/>
              <a:t>Before </a:t>
            </a:r>
            <a:r>
              <a:rPr lang="en-US" dirty="0"/>
              <a:t>the Main/Scan loop </a:t>
            </a:r>
            <a:r>
              <a:rPr lang="en-US" dirty="0" smtClean="0"/>
              <a:t>occurs</a:t>
            </a:r>
          </a:p>
          <a:p>
            <a:pPr lvl="1"/>
            <a:r>
              <a:rPr lang="en-US" dirty="0" smtClean="0"/>
              <a:t>The </a:t>
            </a:r>
            <a:r>
              <a:rPr lang="en-US" dirty="0"/>
              <a:t>motor is sent a signal to lock the </a:t>
            </a:r>
            <a:r>
              <a:rPr lang="en-US" dirty="0" smtClean="0"/>
              <a:t>wheels</a:t>
            </a:r>
          </a:p>
          <a:p>
            <a:pPr lvl="1"/>
            <a:r>
              <a:rPr lang="en-US" dirty="0"/>
              <a:t>T</a:t>
            </a:r>
            <a:r>
              <a:rPr lang="en-US" dirty="0" smtClean="0"/>
              <a:t>he </a:t>
            </a:r>
            <a:r>
              <a:rPr lang="en-US" dirty="0"/>
              <a:t>RFID receiver is set to active (by setting /ENABLE to LOW), which causes the LED to turn </a:t>
            </a:r>
            <a:r>
              <a:rPr lang="en-US" dirty="0" smtClean="0"/>
              <a:t>red</a:t>
            </a:r>
          </a:p>
          <a:p>
            <a:pPr lvl="2"/>
            <a:r>
              <a:rPr lang="en-US" dirty="0" smtClean="0"/>
              <a:t>The </a:t>
            </a:r>
            <a:r>
              <a:rPr lang="en-US" dirty="0"/>
              <a:t>LED being red will be a clear indicator that the wheelchair is </a:t>
            </a:r>
            <a:r>
              <a:rPr lang="en-US" dirty="0" smtClean="0"/>
              <a:t>locked</a:t>
            </a:r>
            <a:r>
              <a:rPr lang="en-US" dirty="0"/>
              <a:t/>
            </a:r>
            <a:br>
              <a:rPr lang="en-US" dirty="0"/>
            </a:br>
            <a:endParaRPr lang="en-US" dirty="0" smtClean="0"/>
          </a:p>
        </p:txBody>
      </p:sp>
      <p:pic>
        <p:nvPicPr>
          <p:cNvPr id="5" name="Picture 4" descr="https://lh4.googleusercontent.com/eCLPNqoS217LszkPxwDGPI6DEXyh7ykrQmOPTChkHBriuTNo5PgcCK9eOg6-XlvdhGZNXNTDcK8mzqAW-HEHvp5qu9emTevX8TbLY5lEkWdQg3wQ87HHyiTXMA"/>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0"/>
            <a:ext cx="4487278" cy="4286885"/>
          </a:xfrm>
          <a:prstGeom prst="rect">
            <a:avLst/>
          </a:prstGeom>
          <a:noFill/>
          <a:ln>
            <a:noFill/>
          </a:ln>
        </p:spPr>
      </p:pic>
    </p:spTree>
    <p:extLst>
      <p:ext uri="{BB962C8B-B14F-4D97-AF65-F5344CB8AC3E}">
        <p14:creationId xmlns:p14="http://schemas.microsoft.com/office/powerpoint/2010/main" val="2425661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Scanning Loop</a:t>
            </a:r>
            <a:endParaRPr lang="en-US" dirty="0"/>
          </a:p>
        </p:txBody>
      </p:sp>
      <p:sp>
        <p:nvSpPr>
          <p:cNvPr id="3" name="Content Placeholder 2"/>
          <p:cNvSpPr>
            <a:spLocks noGrp="1"/>
          </p:cNvSpPr>
          <p:nvPr>
            <p:ph sz="quarter" idx="1"/>
          </p:nvPr>
        </p:nvSpPr>
        <p:spPr>
          <a:xfrm>
            <a:off x="457200" y="1447800"/>
            <a:ext cx="3200400" cy="4572000"/>
          </a:xfrm>
        </p:spPr>
        <p:txBody>
          <a:bodyPr>
            <a:normAutofit lnSpcReduction="10000"/>
          </a:bodyPr>
          <a:lstStyle/>
          <a:p>
            <a:r>
              <a:rPr lang="en-US" dirty="0" smtClean="0"/>
              <a:t>When a 12-byte set is registered that has the correct start and end bytes, the middle 10 bytes are compared against each valid key listed in the EEPROM.</a:t>
            </a:r>
          </a:p>
          <a:p>
            <a:pPr lvl="1"/>
            <a:r>
              <a:rPr lang="en-US" dirty="0" smtClean="0"/>
              <a:t>This continues until a match is found, at which point the device unlocks.</a:t>
            </a:r>
          </a:p>
        </p:txBody>
      </p:sp>
      <p:pic>
        <p:nvPicPr>
          <p:cNvPr id="6" name="Picture 5" descr="https://lh3.googleusercontent.com/h63DfTTlql-1RtHHTeTGIvPII7WoHL2fUeuK5EJYp2-eWcJkhyaRSf9kiil1b94m7IkHN9O0bfTdigGLFt5TmBZ61XdhwSC5R7tWRek5jVaUjpqL8vk_7D6YUw"/>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295400"/>
            <a:ext cx="3733800" cy="5036641"/>
          </a:xfrm>
          <a:prstGeom prst="rect">
            <a:avLst/>
          </a:prstGeom>
          <a:noFill/>
          <a:ln>
            <a:noFill/>
          </a:ln>
        </p:spPr>
      </p:pic>
    </p:spTree>
    <p:extLst>
      <p:ext uri="{BB962C8B-B14F-4D97-AF65-F5344CB8AC3E}">
        <p14:creationId xmlns:p14="http://schemas.microsoft.com/office/powerpoint/2010/main" val="1978949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Unlock/Reset</a:t>
            </a:r>
            <a:endParaRPr lang="en-US" dirty="0"/>
          </a:p>
        </p:txBody>
      </p:sp>
      <p:sp>
        <p:nvSpPr>
          <p:cNvPr id="3" name="Content Placeholder 2"/>
          <p:cNvSpPr>
            <a:spLocks noGrp="1"/>
          </p:cNvSpPr>
          <p:nvPr>
            <p:ph sz="quarter" idx="1"/>
          </p:nvPr>
        </p:nvSpPr>
        <p:spPr>
          <a:xfrm>
            <a:off x="457200" y="1447800"/>
            <a:ext cx="3200400" cy="4572000"/>
          </a:xfrm>
        </p:spPr>
        <p:txBody>
          <a:bodyPr>
            <a:normAutofit/>
          </a:bodyPr>
          <a:lstStyle/>
          <a:p>
            <a:r>
              <a:rPr lang="en-US" dirty="0" smtClean="0"/>
              <a:t>Speaker sound (may be removed)</a:t>
            </a:r>
          </a:p>
          <a:p>
            <a:r>
              <a:rPr lang="en-US" dirty="0" smtClean="0"/>
              <a:t>LED turns green to notify of unlocked state</a:t>
            </a:r>
          </a:p>
          <a:p>
            <a:r>
              <a:rPr lang="en-US" dirty="0" smtClean="0"/>
              <a:t>Wheels are unlocked</a:t>
            </a:r>
          </a:p>
          <a:p>
            <a:pPr lvl="1"/>
            <a:r>
              <a:rPr lang="en-US" dirty="0" smtClean="0"/>
              <a:t>Pressure Pad logic is reactivated</a:t>
            </a:r>
          </a:p>
        </p:txBody>
      </p:sp>
      <p:pic>
        <p:nvPicPr>
          <p:cNvPr id="5" name="Picture 4" descr="https://lh3.googleusercontent.com/CcVtk86Us-MxSroNxmFHcHBRd8pidESWfupXfj43IKky75hyjCB2xJG08bDA2H8pTj3ZuPq_2qvEs9V7KiLYeK0TxyijmrVxNP8lULv60OIQRQw7YXeqrN7V"/>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05400" y="762000"/>
            <a:ext cx="3200400" cy="5454990"/>
          </a:xfrm>
          <a:prstGeom prst="rect">
            <a:avLst/>
          </a:prstGeom>
          <a:noFill/>
          <a:ln>
            <a:noFill/>
          </a:ln>
        </p:spPr>
      </p:pic>
    </p:spTree>
    <p:extLst>
      <p:ext uri="{BB962C8B-B14F-4D97-AF65-F5344CB8AC3E}">
        <p14:creationId xmlns:p14="http://schemas.microsoft.com/office/powerpoint/2010/main" val="3795875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FlexiForce</a:t>
            </a:r>
            <a:r>
              <a:rPr lang="en-US" dirty="0" smtClean="0"/>
              <a:t> A201 &amp; A401 Sensors</a:t>
            </a:r>
            <a:endParaRPr lang="en-US" dirty="0"/>
          </a:p>
        </p:txBody>
      </p:sp>
      <p:graphicFrame>
        <p:nvGraphicFramePr>
          <p:cNvPr id="10" name="Content Placeholder 9"/>
          <p:cNvGraphicFramePr>
            <a:graphicFrameLocks noGrp="1"/>
          </p:cNvGraphicFramePr>
          <p:nvPr>
            <p:ph sz="quarter" idx="1"/>
            <p:extLst>
              <p:ext uri="{D42A27DB-BD31-4B8C-83A1-F6EECF244321}">
                <p14:modId xmlns:p14="http://schemas.microsoft.com/office/powerpoint/2010/main" val="4063813390"/>
              </p:ext>
            </p:extLst>
          </p:nvPr>
        </p:nvGraphicFramePr>
        <p:xfrm>
          <a:off x="457200" y="1524000"/>
          <a:ext cx="8153401" cy="4369869"/>
        </p:xfrm>
        <a:graphic>
          <a:graphicData uri="http://schemas.openxmlformats.org/drawingml/2006/table">
            <a:tbl>
              <a:tblPr firstRow="1" firstCol="1" bandRow="1">
                <a:tableStyleId>{5C22544A-7EE6-4342-B048-85BDC9FD1C3A}</a:tableStyleId>
              </a:tblPr>
              <a:tblGrid>
                <a:gridCol w="2362200"/>
                <a:gridCol w="2895600"/>
                <a:gridCol w="2895601"/>
              </a:tblGrid>
              <a:tr h="234215">
                <a:tc gridSpan="3">
                  <a:txBody>
                    <a:bodyPr/>
                    <a:lstStyle/>
                    <a:p>
                      <a:pPr algn="ctr">
                        <a:spcAft>
                          <a:spcPts val="0"/>
                        </a:spcAft>
                      </a:pPr>
                      <a:r>
                        <a:rPr lang="en-US" sz="1600" dirty="0">
                          <a:effectLst/>
                        </a:rPr>
                        <a:t>Specifications</a:t>
                      </a:r>
                      <a:endParaRPr lang="en-US" sz="1600" dirty="0">
                        <a:effectLst/>
                        <a:latin typeface="Calibri"/>
                      </a:endParaRPr>
                    </a:p>
                  </a:txBody>
                  <a:tcPr marL="87831" marR="87831" marT="0" marB="0"/>
                </a:tc>
                <a:tc hMerge="1">
                  <a:txBody>
                    <a:bodyPr/>
                    <a:lstStyle/>
                    <a:p>
                      <a:endParaRPr lang="en-US"/>
                    </a:p>
                  </a:txBody>
                  <a:tcPr/>
                </a:tc>
                <a:tc hMerge="1">
                  <a:txBody>
                    <a:bodyPr/>
                    <a:lstStyle/>
                    <a:p>
                      <a:endParaRPr lang="en-US"/>
                    </a:p>
                  </a:txBody>
                  <a:tcPr/>
                </a:tc>
              </a:tr>
              <a:tr h="234215">
                <a:tc>
                  <a:txBody>
                    <a:bodyPr/>
                    <a:lstStyle/>
                    <a:p>
                      <a:pPr algn="l">
                        <a:spcAft>
                          <a:spcPts val="0"/>
                        </a:spcAft>
                      </a:pPr>
                      <a:r>
                        <a:rPr lang="en-US" sz="1600" dirty="0">
                          <a:effectLst/>
                        </a:rPr>
                        <a:t> </a:t>
                      </a:r>
                      <a:endParaRPr lang="en-US" sz="1600" dirty="0">
                        <a:effectLst/>
                        <a:latin typeface="Calibri"/>
                      </a:endParaRPr>
                    </a:p>
                  </a:txBody>
                  <a:tcPr marL="87831" marR="87831" marT="0" marB="0"/>
                </a:tc>
                <a:tc>
                  <a:txBody>
                    <a:bodyPr/>
                    <a:lstStyle/>
                    <a:p>
                      <a:pPr algn="ctr">
                        <a:spcAft>
                          <a:spcPts val="0"/>
                        </a:spcAft>
                      </a:pPr>
                      <a:r>
                        <a:rPr lang="en-US" sz="1600" dirty="0">
                          <a:effectLst/>
                        </a:rPr>
                        <a:t>A201</a:t>
                      </a:r>
                      <a:endParaRPr lang="en-US" sz="1600" dirty="0">
                        <a:effectLst/>
                        <a:latin typeface="Calibri"/>
                      </a:endParaRPr>
                    </a:p>
                  </a:txBody>
                  <a:tcPr marL="87831" marR="87831" marT="0" marB="0"/>
                </a:tc>
                <a:tc>
                  <a:txBody>
                    <a:bodyPr/>
                    <a:lstStyle/>
                    <a:p>
                      <a:pPr algn="ctr">
                        <a:spcAft>
                          <a:spcPts val="0"/>
                        </a:spcAft>
                      </a:pPr>
                      <a:r>
                        <a:rPr lang="en-US" sz="1600" dirty="0" smtClean="0">
                          <a:effectLst/>
                        </a:rPr>
                        <a:t>A401</a:t>
                      </a:r>
                      <a:endParaRPr lang="en-US" sz="1600" dirty="0">
                        <a:effectLst/>
                        <a:latin typeface="Calibri"/>
                      </a:endParaRPr>
                    </a:p>
                  </a:txBody>
                  <a:tcPr marL="87831" marR="87831" marT="0" marB="0"/>
                </a:tc>
              </a:tr>
              <a:tr h="234215">
                <a:tc>
                  <a:txBody>
                    <a:bodyPr/>
                    <a:lstStyle/>
                    <a:p>
                      <a:pPr algn="l">
                        <a:spcAft>
                          <a:spcPts val="0"/>
                        </a:spcAft>
                      </a:pPr>
                      <a:r>
                        <a:rPr lang="en-US" sz="1600" dirty="0">
                          <a:effectLst/>
                        </a:rPr>
                        <a:t>Thickness</a:t>
                      </a:r>
                      <a:endParaRPr lang="en-US" sz="1600" dirty="0">
                        <a:effectLst/>
                        <a:latin typeface="Calibri"/>
                      </a:endParaRPr>
                    </a:p>
                  </a:txBody>
                  <a:tcPr marL="87831" marR="87831" marT="0" marB="0"/>
                </a:tc>
                <a:tc>
                  <a:txBody>
                    <a:bodyPr/>
                    <a:lstStyle/>
                    <a:p>
                      <a:pPr algn="l">
                        <a:spcAft>
                          <a:spcPts val="0"/>
                        </a:spcAft>
                      </a:pPr>
                      <a:r>
                        <a:rPr lang="en-US" sz="1600" dirty="0">
                          <a:effectLst/>
                        </a:rPr>
                        <a:t>0.208 mm</a:t>
                      </a:r>
                      <a:endParaRPr lang="en-US" sz="1600" dirty="0">
                        <a:effectLst/>
                        <a:latin typeface="Calibri"/>
                      </a:endParaRPr>
                    </a:p>
                  </a:txBody>
                  <a:tcPr marL="87831" marR="87831" marT="0" marB="0"/>
                </a:tc>
                <a:tc>
                  <a:txBody>
                    <a:bodyPr/>
                    <a:lstStyle/>
                    <a:p>
                      <a:pPr algn="l">
                        <a:spcAft>
                          <a:spcPts val="0"/>
                        </a:spcAft>
                      </a:pPr>
                      <a:r>
                        <a:rPr lang="en-US" sz="1600">
                          <a:effectLst/>
                        </a:rPr>
                        <a:t>0.208 mm</a:t>
                      </a:r>
                      <a:endParaRPr lang="en-US" sz="1600">
                        <a:effectLst/>
                        <a:latin typeface="Calibri"/>
                      </a:endParaRPr>
                    </a:p>
                  </a:txBody>
                  <a:tcPr marL="87831" marR="87831" marT="0" marB="0"/>
                </a:tc>
              </a:tr>
              <a:tr h="234215">
                <a:tc>
                  <a:txBody>
                    <a:bodyPr/>
                    <a:lstStyle/>
                    <a:p>
                      <a:pPr algn="l">
                        <a:spcAft>
                          <a:spcPts val="0"/>
                        </a:spcAft>
                      </a:pPr>
                      <a:r>
                        <a:rPr lang="en-US" sz="1600" dirty="0">
                          <a:effectLst/>
                        </a:rPr>
                        <a:t>Length</a:t>
                      </a:r>
                      <a:endParaRPr lang="en-US" sz="1600" dirty="0">
                        <a:effectLst/>
                        <a:latin typeface="Calibri"/>
                      </a:endParaRPr>
                    </a:p>
                  </a:txBody>
                  <a:tcPr marL="87831" marR="87831" marT="0" marB="0"/>
                </a:tc>
                <a:tc>
                  <a:txBody>
                    <a:bodyPr/>
                    <a:lstStyle/>
                    <a:p>
                      <a:pPr algn="l">
                        <a:spcAft>
                          <a:spcPts val="0"/>
                        </a:spcAft>
                      </a:pPr>
                      <a:r>
                        <a:rPr lang="en-US" sz="1600">
                          <a:effectLst/>
                        </a:rPr>
                        <a:t>197 mm</a:t>
                      </a:r>
                      <a:endParaRPr lang="en-US" sz="1600">
                        <a:effectLst/>
                        <a:latin typeface="Calibri"/>
                      </a:endParaRPr>
                    </a:p>
                  </a:txBody>
                  <a:tcPr marL="87831" marR="87831" marT="0" marB="0"/>
                </a:tc>
                <a:tc>
                  <a:txBody>
                    <a:bodyPr/>
                    <a:lstStyle/>
                    <a:p>
                      <a:pPr algn="l">
                        <a:spcAft>
                          <a:spcPts val="0"/>
                        </a:spcAft>
                      </a:pPr>
                      <a:r>
                        <a:rPr lang="en-US" sz="1600" dirty="0">
                          <a:effectLst/>
                        </a:rPr>
                        <a:t>56.8 mm</a:t>
                      </a:r>
                      <a:endParaRPr lang="en-US" sz="1600" dirty="0">
                        <a:effectLst/>
                        <a:latin typeface="Calibri"/>
                      </a:endParaRPr>
                    </a:p>
                  </a:txBody>
                  <a:tcPr marL="87831" marR="87831" marT="0" marB="0"/>
                </a:tc>
              </a:tr>
              <a:tr h="234215">
                <a:tc>
                  <a:txBody>
                    <a:bodyPr/>
                    <a:lstStyle/>
                    <a:p>
                      <a:pPr algn="l">
                        <a:spcAft>
                          <a:spcPts val="0"/>
                        </a:spcAft>
                      </a:pPr>
                      <a:r>
                        <a:rPr lang="en-US" sz="1600" dirty="0">
                          <a:effectLst/>
                        </a:rPr>
                        <a:t>Width</a:t>
                      </a:r>
                      <a:endParaRPr lang="en-US" sz="1600" dirty="0">
                        <a:effectLst/>
                        <a:latin typeface="Calibri"/>
                      </a:endParaRPr>
                    </a:p>
                  </a:txBody>
                  <a:tcPr marL="87831" marR="87831" marT="0" marB="0"/>
                </a:tc>
                <a:tc>
                  <a:txBody>
                    <a:bodyPr/>
                    <a:lstStyle/>
                    <a:p>
                      <a:pPr algn="l">
                        <a:spcAft>
                          <a:spcPts val="0"/>
                        </a:spcAft>
                      </a:pPr>
                      <a:r>
                        <a:rPr lang="en-US" sz="1600" dirty="0">
                          <a:effectLst/>
                        </a:rPr>
                        <a:t>14 mm</a:t>
                      </a:r>
                      <a:endParaRPr lang="en-US" sz="1600" dirty="0">
                        <a:effectLst/>
                        <a:latin typeface="Calibri"/>
                      </a:endParaRPr>
                    </a:p>
                  </a:txBody>
                  <a:tcPr marL="87831" marR="87831" marT="0" marB="0"/>
                </a:tc>
                <a:tc>
                  <a:txBody>
                    <a:bodyPr/>
                    <a:lstStyle/>
                    <a:p>
                      <a:pPr algn="l">
                        <a:spcAft>
                          <a:spcPts val="0"/>
                        </a:spcAft>
                      </a:pPr>
                      <a:r>
                        <a:rPr lang="en-US" sz="1600" dirty="0">
                          <a:effectLst/>
                        </a:rPr>
                        <a:t>31.8 mm</a:t>
                      </a:r>
                      <a:endParaRPr lang="en-US" sz="1600" dirty="0">
                        <a:effectLst/>
                        <a:latin typeface="Calibri"/>
                      </a:endParaRPr>
                    </a:p>
                  </a:txBody>
                  <a:tcPr marL="87831" marR="87831" marT="0" marB="0"/>
                </a:tc>
              </a:tr>
              <a:tr h="234215">
                <a:tc>
                  <a:txBody>
                    <a:bodyPr/>
                    <a:lstStyle/>
                    <a:p>
                      <a:pPr algn="l">
                        <a:spcAft>
                          <a:spcPts val="0"/>
                        </a:spcAft>
                      </a:pPr>
                      <a:r>
                        <a:rPr lang="en-US" sz="1600" dirty="0">
                          <a:effectLst/>
                        </a:rPr>
                        <a:t>Sensing Area</a:t>
                      </a:r>
                      <a:endParaRPr lang="en-US" sz="1600" dirty="0">
                        <a:effectLst/>
                        <a:latin typeface="Calibri"/>
                      </a:endParaRPr>
                    </a:p>
                  </a:txBody>
                  <a:tcPr marL="87831" marR="87831" marT="0" marB="0"/>
                </a:tc>
                <a:tc>
                  <a:txBody>
                    <a:bodyPr/>
                    <a:lstStyle/>
                    <a:p>
                      <a:pPr algn="l">
                        <a:spcAft>
                          <a:spcPts val="0"/>
                        </a:spcAft>
                      </a:pPr>
                      <a:r>
                        <a:rPr lang="en-US" sz="1600" dirty="0">
                          <a:effectLst/>
                        </a:rPr>
                        <a:t>9.53 mm diameter</a:t>
                      </a:r>
                      <a:endParaRPr lang="en-US" sz="1600" dirty="0">
                        <a:effectLst/>
                        <a:latin typeface="Calibri"/>
                      </a:endParaRPr>
                    </a:p>
                  </a:txBody>
                  <a:tcPr marL="87831" marR="87831" marT="0" marB="0"/>
                </a:tc>
                <a:tc>
                  <a:txBody>
                    <a:bodyPr/>
                    <a:lstStyle/>
                    <a:p>
                      <a:pPr algn="l">
                        <a:spcAft>
                          <a:spcPts val="0"/>
                        </a:spcAft>
                      </a:pPr>
                      <a:r>
                        <a:rPr lang="en-US" sz="1600">
                          <a:effectLst/>
                        </a:rPr>
                        <a:t>25.4 mm diameter</a:t>
                      </a:r>
                      <a:endParaRPr lang="en-US" sz="1600">
                        <a:effectLst/>
                        <a:latin typeface="Calibri"/>
                      </a:endParaRPr>
                    </a:p>
                  </a:txBody>
                  <a:tcPr marL="87831" marR="87831" marT="0" marB="0"/>
                </a:tc>
              </a:tr>
              <a:tr h="234215">
                <a:tc>
                  <a:txBody>
                    <a:bodyPr/>
                    <a:lstStyle/>
                    <a:p>
                      <a:pPr algn="l">
                        <a:spcAft>
                          <a:spcPts val="0"/>
                        </a:spcAft>
                      </a:pPr>
                      <a:r>
                        <a:rPr lang="en-US" sz="1600" dirty="0">
                          <a:effectLst/>
                        </a:rPr>
                        <a:t>Connector</a:t>
                      </a:r>
                      <a:endParaRPr lang="en-US" sz="1600" dirty="0">
                        <a:effectLst/>
                        <a:latin typeface="Calibri"/>
                      </a:endParaRPr>
                    </a:p>
                  </a:txBody>
                  <a:tcPr marL="87831" marR="87831" marT="0" marB="0"/>
                </a:tc>
                <a:tc>
                  <a:txBody>
                    <a:bodyPr/>
                    <a:lstStyle/>
                    <a:p>
                      <a:pPr algn="l">
                        <a:spcAft>
                          <a:spcPts val="0"/>
                        </a:spcAft>
                      </a:pPr>
                      <a:r>
                        <a:rPr lang="en-US" sz="1600" dirty="0">
                          <a:effectLst/>
                        </a:rPr>
                        <a:t>3-pin Male Square Pin</a:t>
                      </a:r>
                      <a:endParaRPr lang="en-US" sz="1600" dirty="0">
                        <a:effectLst/>
                        <a:latin typeface="Calibri"/>
                      </a:endParaRPr>
                    </a:p>
                  </a:txBody>
                  <a:tcPr marL="87831" marR="87831" marT="0" marB="0"/>
                </a:tc>
                <a:tc>
                  <a:txBody>
                    <a:bodyPr/>
                    <a:lstStyle/>
                    <a:p>
                      <a:pPr algn="l">
                        <a:spcAft>
                          <a:spcPts val="0"/>
                        </a:spcAft>
                      </a:pPr>
                      <a:r>
                        <a:rPr lang="en-US" sz="1600">
                          <a:effectLst/>
                        </a:rPr>
                        <a:t>2-pin male square pin</a:t>
                      </a:r>
                      <a:endParaRPr lang="en-US" sz="1600">
                        <a:effectLst/>
                        <a:latin typeface="Calibri"/>
                      </a:endParaRPr>
                    </a:p>
                  </a:txBody>
                  <a:tcPr marL="87831" marR="87831" marT="0" marB="0"/>
                </a:tc>
              </a:tr>
              <a:tr h="234215">
                <a:tc>
                  <a:txBody>
                    <a:bodyPr/>
                    <a:lstStyle/>
                    <a:p>
                      <a:pPr algn="l">
                        <a:spcAft>
                          <a:spcPts val="0"/>
                        </a:spcAft>
                      </a:pPr>
                      <a:r>
                        <a:rPr lang="en-US" sz="1600">
                          <a:effectLst/>
                        </a:rPr>
                        <a:t>Substrate</a:t>
                      </a:r>
                      <a:endParaRPr lang="en-US" sz="1600">
                        <a:effectLst/>
                        <a:latin typeface="Calibri"/>
                      </a:endParaRPr>
                    </a:p>
                  </a:txBody>
                  <a:tcPr marL="87831" marR="87831" marT="0" marB="0"/>
                </a:tc>
                <a:tc>
                  <a:txBody>
                    <a:bodyPr/>
                    <a:lstStyle/>
                    <a:p>
                      <a:pPr algn="l">
                        <a:spcAft>
                          <a:spcPts val="0"/>
                        </a:spcAft>
                      </a:pPr>
                      <a:r>
                        <a:rPr lang="en-US" sz="1600" dirty="0">
                          <a:effectLst/>
                        </a:rPr>
                        <a:t>Polyester</a:t>
                      </a:r>
                      <a:endParaRPr lang="en-US" sz="1600" dirty="0">
                        <a:effectLst/>
                        <a:latin typeface="Calibri"/>
                      </a:endParaRPr>
                    </a:p>
                  </a:txBody>
                  <a:tcPr marL="87831" marR="87831" marT="0" marB="0"/>
                </a:tc>
                <a:tc>
                  <a:txBody>
                    <a:bodyPr/>
                    <a:lstStyle/>
                    <a:p>
                      <a:pPr algn="l">
                        <a:spcAft>
                          <a:spcPts val="0"/>
                        </a:spcAft>
                      </a:pPr>
                      <a:r>
                        <a:rPr lang="en-US" sz="1600" dirty="0">
                          <a:effectLst/>
                        </a:rPr>
                        <a:t>Polyester</a:t>
                      </a:r>
                      <a:endParaRPr lang="en-US" sz="1600" dirty="0">
                        <a:effectLst/>
                        <a:latin typeface="Calibri"/>
                      </a:endParaRPr>
                    </a:p>
                  </a:txBody>
                  <a:tcPr marL="87831" marR="87831" marT="0" marB="0"/>
                </a:tc>
              </a:tr>
              <a:tr h="234215">
                <a:tc>
                  <a:txBody>
                    <a:bodyPr/>
                    <a:lstStyle/>
                    <a:p>
                      <a:pPr algn="l">
                        <a:spcAft>
                          <a:spcPts val="0"/>
                        </a:spcAft>
                      </a:pPr>
                      <a:r>
                        <a:rPr lang="en-US" sz="1600">
                          <a:effectLst/>
                        </a:rPr>
                        <a:t>Pin Spacing</a:t>
                      </a:r>
                      <a:endParaRPr lang="en-US" sz="1600">
                        <a:effectLst/>
                        <a:latin typeface="Calibri"/>
                      </a:endParaRPr>
                    </a:p>
                  </a:txBody>
                  <a:tcPr marL="87831" marR="87831" marT="0" marB="0"/>
                </a:tc>
                <a:tc>
                  <a:txBody>
                    <a:bodyPr/>
                    <a:lstStyle/>
                    <a:p>
                      <a:pPr algn="l">
                        <a:spcAft>
                          <a:spcPts val="0"/>
                        </a:spcAft>
                      </a:pPr>
                      <a:r>
                        <a:rPr lang="en-US" sz="1600" dirty="0">
                          <a:effectLst/>
                        </a:rPr>
                        <a:t>2.54 mm</a:t>
                      </a:r>
                      <a:endParaRPr lang="en-US" sz="1600" dirty="0">
                        <a:effectLst/>
                        <a:latin typeface="Calibri"/>
                      </a:endParaRPr>
                    </a:p>
                  </a:txBody>
                  <a:tcPr marL="87831" marR="87831" marT="0" marB="0"/>
                </a:tc>
                <a:tc>
                  <a:txBody>
                    <a:bodyPr/>
                    <a:lstStyle/>
                    <a:p>
                      <a:pPr algn="l">
                        <a:spcAft>
                          <a:spcPts val="0"/>
                        </a:spcAft>
                      </a:pPr>
                      <a:r>
                        <a:rPr lang="en-US" sz="1600">
                          <a:effectLst/>
                        </a:rPr>
                        <a:t>2.54 mm</a:t>
                      </a:r>
                      <a:endParaRPr lang="en-US" sz="1600">
                        <a:effectLst/>
                        <a:latin typeface="Calibri"/>
                      </a:endParaRPr>
                    </a:p>
                  </a:txBody>
                  <a:tcPr marL="87831" marR="87831" marT="0" marB="0"/>
                </a:tc>
              </a:tr>
              <a:tr h="234215">
                <a:tc>
                  <a:txBody>
                    <a:bodyPr/>
                    <a:lstStyle/>
                    <a:p>
                      <a:pPr algn="l">
                        <a:spcAft>
                          <a:spcPts val="0"/>
                        </a:spcAft>
                      </a:pPr>
                      <a:r>
                        <a:rPr lang="en-US" sz="1600">
                          <a:effectLst/>
                        </a:rPr>
                        <a:t>Linearity Error</a:t>
                      </a:r>
                      <a:endParaRPr lang="en-US" sz="1600">
                        <a:effectLst/>
                        <a:latin typeface="Calibri"/>
                      </a:endParaRPr>
                    </a:p>
                  </a:txBody>
                  <a:tcPr marL="87831" marR="87831" marT="0" marB="0"/>
                </a:tc>
                <a:tc>
                  <a:txBody>
                    <a:bodyPr/>
                    <a:lstStyle/>
                    <a:p>
                      <a:pPr algn="l">
                        <a:spcAft>
                          <a:spcPts val="0"/>
                        </a:spcAft>
                      </a:pPr>
                      <a:r>
                        <a:rPr lang="en-US" sz="1600" dirty="0">
                          <a:effectLst/>
                        </a:rPr>
                        <a:t>&lt; ±3%</a:t>
                      </a:r>
                      <a:endParaRPr lang="en-US" sz="1600" dirty="0">
                        <a:effectLst/>
                        <a:latin typeface="Calibri"/>
                      </a:endParaRPr>
                    </a:p>
                  </a:txBody>
                  <a:tcPr marL="87831" marR="87831" marT="0" marB="0"/>
                </a:tc>
                <a:tc>
                  <a:txBody>
                    <a:bodyPr/>
                    <a:lstStyle/>
                    <a:p>
                      <a:pPr algn="l">
                        <a:spcAft>
                          <a:spcPts val="0"/>
                        </a:spcAft>
                      </a:pPr>
                      <a:r>
                        <a:rPr lang="en-US" sz="1600">
                          <a:effectLst/>
                        </a:rPr>
                        <a:t>&lt; ±3%</a:t>
                      </a:r>
                      <a:endParaRPr lang="en-US" sz="1600">
                        <a:effectLst/>
                        <a:latin typeface="Calibri"/>
                      </a:endParaRPr>
                    </a:p>
                  </a:txBody>
                  <a:tcPr marL="87831" marR="87831" marT="0" marB="0"/>
                </a:tc>
              </a:tr>
              <a:tr h="234215">
                <a:tc>
                  <a:txBody>
                    <a:bodyPr/>
                    <a:lstStyle/>
                    <a:p>
                      <a:pPr algn="l">
                        <a:spcAft>
                          <a:spcPts val="0"/>
                        </a:spcAft>
                      </a:pPr>
                      <a:r>
                        <a:rPr lang="en-US" sz="1600">
                          <a:effectLst/>
                        </a:rPr>
                        <a:t>Repeatability</a:t>
                      </a:r>
                      <a:endParaRPr lang="en-US" sz="1600">
                        <a:effectLst/>
                        <a:latin typeface="Calibri"/>
                      </a:endParaRPr>
                    </a:p>
                  </a:txBody>
                  <a:tcPr marL="87831" marR="87831" marT="0" marB="0"/>
                </a:tc>
                <a:tc>
                  <a:txBody>
                    <a:bodyPr/>
                    <a:lstStyle/>
                    <a:p>
                      <a:pPr algn="l">
                        <a:spcAft>
                          <a:spcPts val="0"/>
                        </a:spcAft>
                      </a:pPr>
                      <a:r>
                        <a:rPr lang="en-US" sz="1600" dirty="0">
                          <a:effectLst/>
                        </a:rPr>
                        <a:t>&lt; ±2.5% of full scale</a:t>
                      </a:r>
                      <a:endParaRPr lang="en-US" sz="1600" dirty="0">
                        <a:effectLst/>
                        <a:latin typeface="Calibri"/>
                      </a:endParaRPr>
                    </a:p>
                  </a:txBody>
                  <a:tcPr marL="87831" marR="87831" marT="0" marB="0"/>
                </a:tc>
                <a:tc>
                  <a:txBody>
                    <a:bodyPr/>
                    <a:lstStyle/>
                    <a:p>
                      <a:pPr algn="l">
                        <a:spcAft>
                          <a:spcPts val="0"/>
                        </a:spcAft>
                      </a:pPr>
                      <a:r>
                        <a:rPr lang="en-US" sz="1600">
                          <a:effectLst/>
                        </a:rPr>
                        <a:t>&lt; ±2.5% of full scale</a:t>
                      </a:r>
                      <a:endParaRPr lang="en-US" sz="1600">
                        <a:effectLst/>
                        <a:latin typeface="Calibri"/>
                      </a:endParaRPr>
                    </a:p>
                  </a:txBody>
                  <a:tcPr marL="87831" marR="87831" marT="0" marB="0"/>
                </a:tc>
              </a:tr>
              <a:tr h="234215">
                <a:tc>
                  <a:txBody>
                    <a:bodyPr/>
                    <a:lstStyle/>
                    <a:p>
                      <a:pPr algn="l">
                        <a:spcAft>
                          <a:spcPts val="0"/>
                        </a:spcAft>
                      </a:pPr>
                      <a:r>
                        <a:rPr lang="en-US" sz="1600">
                          <a:effectLst/>
                        </a:rPr>
                        <a:t>Hysteresis</a:t>
                      </a:r>
                      <a:endParaRPr lang="en-US" sz="1600">
                        <a:effectLst/>
                        <a:latin typeface="Calibri"/>
                      </a:endParaRPr>
                    </a:p>
                  </a:txBody>
                  <a:tcPr marL="87831" marR="87831" marT="0" marB="0"/>
                </a:tc>
                <a:tc>
                  <a:txBody>
                    <a:bodyPr/>
                    <a:lstStyle/>
                    <a:p>
                      <a:pPr algn="l">
                        <a:spcAft>
                          <a:spcPts val="0"/>
                        </a:spcAft>
                      </a:pPr>
                      <a:r>
                        <a:rPr lang="en-US" sz="1600" dirty="0">
                          <a:effectLst/>
                        </a:rPr>
                        <a:t>&lt; ±4.5% of full scale</a:t>
                      </a:r>
                      <a:endParaRPr lang="en-US" sz="1600" dirty="0">
                        <a:effectLst/>
                        <a:latin typeface="Calibri"/>
                      </a:endParaRPr>
                    </a:p>
                  </a:txBody>
                  <a:tcPr marL="87831" marR="87831" marT="0" marB="0"/>
                </a:tc>
                <a:tc>
                  <a:txBody>
                    <a:bodyPr/>
                    <a:lstStyle/>
                    <a:p>
                      <a:pPr algn="l">
                        <a:spcAft>
                          <a:spcPts val="0"/>
                        </a:spcAft>
                      </a:pPr>
                      <a:r>
                        <a:rPr lang="en-US" sz="1600" dirty="0">
                          <a:effectLst/>
                        </a:rPr>
                        <a:t>&lt; ±4.5% of full scale</a:t>
                      </a:r>
                      <a:endParaRPr lang="en-US" sz="1600" dirty="0">
                        <a:effectLst/>
                        <a:latin typeface="Calibri"/>
                      </a:endParaRPr>
                    </a:p>
                  </a:txBody>
                  <a:tcPr marL="87831" marR="87831" marT="0" marB="0"/>
                </a:tc>
              </a:tr>
              <a:tr h="234215">
                <a:tc>
                  <a:txBody>
                    <a:bodyPr/>
                    <a:lstStyle/>
                    <a:p>
                      <a:pPr algn="l">
                        <a:spcAft>
                          <a:spcPts val="0"/>
                        </a:spcAft>
                      </a:pPr>
                      <a:r>
                        <a:rPr lang="en-US" sz="1600" dirty="0" smtClean="0">
                          <a:effectLst/>
                          <a:latin typeface="Calibri"/>
                        </a:rPr>
                        <a:t>Drift</a:t>
                      </a:r>
                      <a:endParaRPr lang="en-US" sz="1600" dirty="0">
                        <a:effectLst/>
                        <a:latin typeface="Calibri"/>
                      </a:endParaRPr>
                    </a:p>
                  </a:txBody>
                  <a:tcPr marL="87831" marR="87831" marT="0" marB="0"/>
                </a:tc>
                <a:tc>
                  <a:txBody>
                    <a:bodyPr/>
                    <a:lstStyle/>
                    <a:p>
                      <a:pPr algn="l">
                        <a:spcAft>
                          <a:spcPts val="0"/>
                        </a:spcAft>
                      </a:pPr>
                      <a:r>
                        <a:rPr lang="en-US" sz="1600" dirty="0" smtClean="0">
                          <a:effectLst/>
                        </a:rPr>
                        <a:t>&lt; 5% per logarithmic time scale</a:t>
                      </a:r>
                      <a:endParaRPr lang="en-US" sz="1600" dirty="0">
                        <a:effectLst/>
                        <a:latin typeface="Calibri"/>
                      </a:endParaRPr>
                    </a:p>
                  </a:txBody>
                  <a:tcPr marL="87831" marR="87831" marT="0" marB="0"/>
                </a:tc>
                <a:tc>
                  <a:txBody>
                    <a:bodyPr/>
                    <a:lstStyle/>
                    <a:p>
                      <a:pPr algn="l">
                        <a:spcAft>
                          <a:spcPts val="0"/>
                        </a:spcAft>
                      </a:pPr>
                      <a:r>
                        <a:rPr lang="en-US" sz="1600" dirty="0" smtClean="0">
                          <a:effectLst/>
                        </a:rPr>
                        <a:t>&lt; 5% per logarithmic time scale</a:t>
                      </a:r>
                      <a:endParaRPr lang="en-US" sz="1600" dirty="0">
                        <a:effectLst/>
                        <a:latin typeface="Calibri"/>
                      </a:endParaRPr>
                    </a:p>
                  </a:txBody>
                  <a:tcPr marL="87831" marR="87831" marT="0" marB="0"/>
                </a:tc>
              </a:tr>
              <a:tr h="234215">
                <a:tc>
                  <a:txBody>
                    <a:bodyPr/>
                    <a:lstStyle/>
                    <a:p>
                      <a:pPr algn="l">
                        <a:spcAft>
                          <a:spcPts val="0"/>
                        </a:spcAft>
                      </a:pPr>
                      <a:r>
                        <a:rPr lang="en-US" sz="1600" dirty="0">
                          <a:effectLst/>
                        </a:rPr>
                        <a:t>Response Time</a:t>
                      </a:r>
                      <a:endParaRPr lang="en-US" sz="1600" dirty="0">
                        <a:effectLst/>
                        <a:latin typeface="Calibri"/>
                      </a:endParaRPr>
                    </a:p>
                  </a:txBody>
                  <a:tcPr marL="87831" marR="87831" marT="0" marB="0"/>
                </a:tc>
                <a:tc>
                  <a:txBody>
                    <a:bodyPr/>
                    <a:lstStyle/>
                    <a:p>
                      <a:pPr algn="l">
                        <a:spcAft>
                          <a:spcPts val="0"/>
                        </a:spcAft>
                      </a:pPr>
                      <a:r>
                        <a:rPr lang="en-US" sz="1600" dirty="0">
                          <a:effectLst/>
                        </a:rPr>
                        <a:t>&lt; 5 microseconds</a:t>
                      </a:r>
                      <a:endParaRPr lang="en-US" sz="1600" dirty="0">
                        <a:effectLst/>
                        <a:latin typeface="Calibri"/>
                      </a:endParaRPr>
                    </a:p>
                  </a:txBody>
                  <a:tcPr marL="87831" marR="87831" marT="0" marB="0"/>
                </a:tc>
                <a:tc>
                  <a:txBody>
                    <a:bodyPr/>
                    <a:lstStyle/>
                    <a:p>
                      <a:pPr algn="l">
                        <a:spcAft>
                          <a:spcPts val="0"/>
                        </a:spcAft>
                      </a:pPr>
                      <a:r>
                        <a:rPr lang="en-US" sz="1600">
                          <a:effectLst/>
                        </a:rPr>
                        <a:t>&lt; 5 microseconds</a:t>
                      </a:r>
                      <a:endParaRPr lang="en-US" sz="1600">
                        <a:effectLst/>
                        <a:latin typeface="Calibri"/>
                      </a:endParaRPr>
                    </a:p>
                  </a:txBody>
                  <a:tcPr marL="87831" marR="87831" marT="0" marB="0"/>
                </a:tc>
              </a:tr>
              <a:tr h="234215">
                <a:tc>
                  <a:txBody>
                    <a:bodyPr/>
                    <a:lstStyle/>
                    <a:p>
                      <a:pPr algn="l">
                        <a:spcAft>
                          <a:spcPts val="0"/>
                        </a:spcAft>
                      </a:pPr>
                      <a:r>
                        <a:rPr lang="en-US" sz="1600">
                          <a:effectLst/>
                        </a:rPr>
                        <a:t>Operating Temperatures</a:t>
                      </a:r>
                      <a:endParaRPr lang="en-US" sz="1600">
                        <a:effectLst/>
                        <a:latin typeface="Calibri"/>
                      </a:endParaRPr>
                    </a:p>
                  </a:txBody>
                  <a:tcPr marL="87831" marR="87831" marT="0" marB="0"/>
                </a:tc>
                <a:tc>
                  <a:txBody>
                    <a:bodyPr/>
                    <a:lstStyle/>
                    <a:p>
                      <a:pPr algn="l">
                        <a:spcAft>
                          <a:spcPts val="0"/>
                        </a:spcAft>
                      </a:pPr>
                      <a:r>
                        <a:rPr lang="en-US" sz="1600" dirty="0">
                          <a:effectLst/>
                        </a:rPr>
                        <a:t>-40°C – 60°C</a:t>
                      </a:r>
                      <a:endParaRPr lang="en-US" sz="1600" dirty="0">
                        <a:effectLst/>
                        <a:latin typeface="Calibri"/>
                      </a:endParaRPr>
                    </a:p>
                  </a:txBody>
                  <a:tcPr marL="87831" marR="87831" marT="0" marB="0"/>
                </a:tc>
                <a:tc>
                  <a:txBody>
                    <a:bodyPr/>
                    <a:lstStyle/>
                    <a:p>
                      <a:pPr algn="l">
                        <a:spcAft>
                          <a:spcPts val="0"/>
                        </a:spcAft>
                      </a:pPr>
                      <a:r>
                        <a:rPr lang="en-US" sz="1600" dirty="0">
                          <a:effectLst/>
                        </a:rPr>
                        <a:t>-</a:t>
                      </a:r>
                      <a:r>
                        <a:rPr lang="en-US" sz="1600" dirty="0" smtClean="0">
                          <a:effectLst/>
                        </a:rPr>
                        <a:t>40°F </a:t>
                      </a:r>
                      <a:r>
                        <a:rPr lang="en-US" sz="1600" dirty="0">
                          <a:effectLst/>
                        </a:rPr>
                        <a:t>– 140°F</a:t>
                      </a:r>
                      <a:endParaRPr lang="en-US" sz="1600" dirty="0">
                        <a:effectLst/>
                        <a:latin typeface="Calibri"/>
                      </a:endParaRPr>
                    </a:p>
                  </a:txBody>
                  <a:tcPr marL="87831" marR="87831" marT="0" marB="0"/>
                </a:tc>
              </a:tr>
              <a:tr h="234215">
                <a:tc>
                  <a:txBody>
                    <a:bodyPr/>
                    <a:lstStyle/>
                    <a:p>
                      <a:pPr algn="l">
                        <a:spcAft>
                          <a:spcPts val="0"/>
                        </a:spcAft>
                      </a:pPr>
                      <a:r>
                        <a:rPr lang="en-US" sz="1600">
                          <a:effectLst/>
                        </a:rPr>
                        <a:t>Force Ranges</a:t>
                      </a:r>
                      <a:endParaRPr lang="en-US" sz="1600">
                        <a:effectLst/>
                        <a:latin typeface="Calibri"/>
                      </a:endParaRPr>
                    </a:p>
                  </a:txBody>
                  <a:tcPr marL="87831" marR="87831" marT="0" marB="0"/>
                </a:tc>
                <a:tc>
                  <a:txBody>
                    <a:bodyPr/>
                    <a:lstStyle/>
                    <a:p>
                      <a:pPr algn="l">
                        <a:spcAft>
                          <a:spcPts val="0"/>
                        </a:spcAft>
                      </a:pPr>
                      <a:r>
                        <a:rPr lang="en-US" sz="1600">
                          <a:effectLst/>
                        </a:rPr>
                        <a:t>4.4 N, 110 N, 440 N</a:t>
                      </a:r>
                      <a:endParaRPr lang="en-US" sz="1600">
                        <a:effectLst/>
                        <a:latin typeface="Calibri"/>
                      </a:endParaRPr>
                    </a:p>
                  </a:txBody>
                  <a:tcPr marL="87831" marR="87831" marT="0" marB="0"/>
                </a:tc>
                <a:tc>
                  <a:txBody>
                    <a:bodyPr/>
                    <a:lstStyle/>
                    <a:p>
                      <a:pPr algn="l">
                        <a:spcAft>
                          <a:spcPts val="0"/>
                        </a:spcAft>
                      </a:pPr>
                      <a:r>
                        <a:rPr lang="en-US" sz="1600" dirty="0">
                          <a:effectLst/>
                        </a:rPr>
                        <a:t>0 – 1 </a:t>
                      </a:r>
                      <a:r>
                        <a:rPr lang="en-US" sz="1600" dirty="0" err="1">
                          <a:effectLst/>
                        </a:rPr>
                        <a:t>lb</a:t>
                      </a:r>
                      <a:r>
                        <a:rPr lang="en-US" sz="1600" dirty="0">
                          <a:effectLst/>
                        </a:rPr>
                        <a:t>, 0 – 25 </a:t>
                      </a:r>
                      <a:r>
                        <a:rPr lang="en-US" sz="1600" dirty="0" err="1">
                          <a:effectLst/>
                        </a:rPr>
                        <a:t>lb</a:t>
                      </a:r>
                      <a:r>
                        <a:rPr lang="en-US" sz="1600" dirty="0">
                          <a:effectLst/>
                        </a:rPr>
                        <a:t>, 0 – 100 </a:t>
                      </a:r>
                      <a:r>
                        <a:rPr lang="en-US" sz="1600" dirty="0" err="1">
                          <a:effectLst/>
                        </a:rPr>
                        <a:t>lb</a:t>
                      </a:r>
                      <a:endParaRPr lang="en-US" sz="1600" dirty="0">
                        <a:effectLst/>
                        <a:latin typeface="Calibri"/>
                      </a:endParaRPr>
                    </a:p>
                  </a:txBody>
                  <a:tcPr marL="87831" marR="87831" marT="0" marB="0"/>
                </a:tc>
              </a:tr>
              <a:tr h="468429">
                <a:tc>
                  <a:txBody>
                    <a:bodyPr/>
                    <a:lstStyle/>
                    <a:p>
                      <a:pPr algn="l">
                        <a:spcAft>
                          <a:spcPts val="0"/>
                        </a:spcAft>
                      </a:pPr>
                      <a:r>
                        <a:rPr lang="en-US" sz="1600" dirty="0">
                          <a:effectLst/>
                        </a:rPr>
                        <a:t>Temperature Sensitivity</a:t>
                      </a:r>
                      <a:endParaRPr lang="en-US" sz="1600" dirty="0">
                        <a:effectLst/>
                        <a:latin typeface="Calibri"/>
                      </a:endParaRPr>
                    </a:p>
                  </a:txBody>
                  <a:tcPr marL="87831" marR="87831" marT="0" marB="0"/>
                </a:tc>
                <a:tc>
                  <a:txBody>
                    <a:bodyPr/>
                    <a:lstStyle/>
                    <a:p>
                      <a:pPr algn="l">
                        <a:spcAft>
                          <a:spcPts val="0"/>
                        </a:spcAft>
                      </a:pPr>
                      <a:r>
                        <a:rPr lang="en-US" sz="1600">
                          <a:effectLst/>
                        </a:rPr>
                        <a:t>Output variance of 0.2% per degree</a:t>
                      </a:r>
                      <a:endParaRPr lang="en-US" sz="1600">
                        <a:effectLst/>
                        <a:latin typeface="Calibri"/>
                      </a:endParaRPr>
                    </a:p>
                  </a:txBody>
                  <a:tcPr marL="87831" marR="87831" marT="0" marB="0"/>
                </a:tc>
                <a:tc>
                  <a:txBody>
                    <a:bodyPr/>
                    <a:lstStyle/>
                    <a:p>
                      <a:pPr algn="l">
                        <a:spcAft>
                          <a:spcPts val="0"/>
                        </a:spcAft>
                      </a:pPr>
                      <a:r>
                        <a:rPr lang="en-US" sz="1600" dirty="0">
                          <a:effectLst/>
                        </a:rPr>
                        <a:t>Output variance of 0.2% per degree</a:t>
                      </a:r>
                      <a:endParaRPr lang="en-US" sz="1600" dirty="0">
                        <a:effectLst/>
                        <a:latin typeface="Calibri"/>
                      </a:endParaRPr>
                    </a:p>
                  </a:txBody>
                  <a:tcPr marL="87831" marR="87831" marT="0" marB="0"/>
                </a:tc>
              </a:tr>
            </a:tbl>
          </a:graphicData>
        </a:graphic>
      </p:graphicFrame>
    </p:spTree>
    <p:extLst>
      <p:ext uri="{BB962C8B-B14F-4D97-AF65-F5344CB8AC3E}">
        <p14:creationId xmlns:p14="http://schemas.microsoft.com/office/powerpoint/2010/main" val="1317322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Adjust Force Range</a:t>
            </a:r>
            <a:endParaRPr lang="en-US" dirty="0"/>
          </a:p>
        </p:txBody>
      </p:sp>
      <p:pic>
        <p:nvPicPr>
          <p:cNvPr id="4" name="Content Placeholder 3" descr="C:\Users\SUPREME OVERLORD\Desktop\A204 - schematic.pn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053340" y="1646237"/>
            <a:ext cx="7037320" cy="4525963"/>
          </a:xfrm>
          <a:prstGeom prst="rect">
            <a:avLst/>
          </a:prstGeom>
          <a:noFill/>
          <a:ln>
            <a:noFill/>
          </a:ln>
        </p:spPr>
      </p:pic>
    </p:spTree>
    <p:extLst>
      <p:ext uri="{BB962C8B-B14F-4D97-AF65-F5344CB8AC3E}">
        <p14:creationId xmlns:p14="http://schemas.microsoft.com/office/powerpoint/2010/main" val="1607193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Piston Driven Actuator</a:t>
            </a:r>
            <a:endParaRPr lang="en-US" dirty="0"/>
          </a:p>
        </p:txBody>
      </p:sp>
      <p:sp>
        <p:nvSpPr>
          <p:cNvPr id="3" name="Content Placeholder 2"/>
          <p:cNvSpPr>
            <a:spLocks noGrp="1"/>
          </p:cNvSpPr>
          <p:nvPr>
            <p:ph sz="quarter" idx="1"/>
          </p:nvPr>
        </p:nvSpPr>
        <p:spPr>
          <a:xfrm>
            <a:off x="914400" y="1524000"/>
            <a:ext cx="7772400" cy="4572000"/>
          </a:xfrm>
        </p:spPr>
        <p:txBody>
          <a:bodyPr/>
          <a:lstStyle/>
          <a:p>
            <a:pPr marL="0" indent="0">
              <a:buNone/>
            </a:pPr>
            <a:r>
              <a:rPr lang="en-US" dirty="0" smtClean="0"/>
              <a:t>Disadvantage</a:t>
            </a:r>
          </a:p>
          <a:p>
            <a:r>
              <a:rPr lang="en-US" dirty="0" smtClean="0"/>
              <a:t>Immediate harsh braking</a:t>
            </a:r>
          </a:p>
        </p:txBody>
      </p:sp>
      <p:pic>
        <p:nvPicPr>
          <p:cNvPr id="4" name="Picture 3" descr="C:\Users\SUPREME OVERLORD\Desktop\Ds-Locks_large1 - piston brakes.jpg"/>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99174"/>
            <a:ext cx="5886450" cy="2411026"/>
          </a:xfrm>
          <a:prstGeom prst="rect">
            <a:avLst/>
          </a:prstGeom>
          <a:noFill/>
          <a:ln>
            <a:noFill/>
          </a:ln>
        </p:spPr>
      </p:pic>
    </p:spTree>
    <p:extLst>
      <p:ext uri="{BB962C8B-B14F-4D97-AF65-F5344CB8AC3E}">
        <p14:creationId xmlns:p14="http://schemas.microsoft.com/office/powerpoint/2010/main" val="917530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Locking Mechanism</a:t>
            </a:r>
            <a:endParaRPr lang="en-US" dirty="0"/>
          </a:p>
        </p:txBody>
      </p:sp>
      <p:pic>
        <p:nvPicPr>
          <p:cNvPr id="1026" name="Picture 2" descr="C:\Users\SUPREME OVERLORD\Desktop\schemeit-project - 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7" y="1752600"/>
            <a:ext cx="6418263"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708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normAutofit fontScale="92500"/>
          </a:bodyPr>
          <a:lstStyle/>
          <a:p>
            <a:r>
              <a:rPr lang="en-US" dirty="0" smtClean="0"/>
              <a:t>The </a:t>
            </a:r>
            <a:r>
              <a:rPr lang="en-US" dirty="0" err="1" smtClean="0"/>
              <a:t>SmartChair</a:t>
            </a:r>
            <a:r>
              <a:rPr lang="en-US" dirty="0" smtClean="0"/>
              <a:t> is a safety and security-enhanced wheelchair.</a:t>
            </a:r>
          </a:p>
          <a:p>
            <a:r>
              <a:rPr lang="en-US" dirty="0" smtClean="0"/>
              <a:t>It takes a typical, everyday manual wheelchair and turns it into a transportation device that takes advantage of modern technology.</a:t>
            </a:r>
          </a:p>
          <a:p>
            <a:r>
              <a:rPr lang="en-US" dirty="0" smtClean="0"/>
              <a:t>Targeted primarily towards elderly users.</a:t>
            </a:r>
          </a:p>
          <a:p>
            <a:r>
              <a:rPr lang="en-US" dirty="0" smtClean="0"/>
              <a:t>Can be locked to be left unattended, only unlocked by a unique RFID key.</a:t>
            </a:r>
          </a:p>
          <a:p>
            <a:r>
              <a:rPr lang="en-US" dirty="0" smtClean="0"/>
              <a:t>Has a GPS tracker which uses GSM so data can be received in most places around the world.</a:t>
            </a:r>
          </a:p>
          <a:p>
            <a:r>
              <a:rPr lang="en-US" dirty="0" smtClean="0"/>
              <a:t>Pressure pads detect when the user is getting in or out of the chair, and will automatically lock the wheels.</a:t>
            </a:r>
          </a:p>
          <a:p>
            <a:r>
              <a:rPr lang="en-US" dirty="0" smtClean="0"/>
              <a:t>LCD screen displays basic information to the user.</a:t>
            </a:r>
          </a:p>
        </p:txBody>
      </p:sp>
    </p:spTree>
    <p:extLst>
      <p:ext uri="{BB962C8B-B14F-4D97-AF65-F5344CB8AC3E}">
        <p14:creationId xmlns:p14="http://schemas.microsoft.com/office/powerpoint/2010/main" val="553582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Solenoid</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51763596"/>
              </p:ext>
            </p:extLst>
          </p:nvPr>
        </p:nvGraphicFramePr>
        <p:xfrm>
          <a:off x="1219200" y="1524000"/>
          <a:ext cx="6705600" cy="4678362"/>
        </p:xfrm>
        <a:graphic>
          <a:graphicData uri="http://schemas.openxmlformats.org/drawingml/2006/table">
            <a:tbl>
              <a:tblPr firstRow="1" firstCol="1" bandRow="1">
                <a:tableStyleId>{5C22544A-7EE6-4342-B048-85BDC9FD1C3A}</a:tableStyleId>
              </a:tblPr>
              <a:tblGrid>
                <a:gridCol w="3352800"/>
                <a:gridCol w="3352800"/>
              </a:tblGrid>
              <a:tr h="259909">
                <a:tc gridSpan="2">
                  <a:txBody>
                    <a:bodyPr/>
                    <a:lstStyle/>
                    <a:p>
                      <a:pPr algn="l">
                        <a:spcAft>
                          <a:spcPts val="0"/>
                        </a:spcAft>
                        <a:tabLst>
                          <a:tab pos="1115695" algn="l"/>
                          <a:tab pos="2971800" algn="ctr"/>
                        </a:tabLst>
                      </a:pPr>
                      <a:r>
                        <a:rPr lang="en-US" sz="1600" dirty="0">
                          <a:effectLst/>
                          <a:latin typeface="+mn-lt"/>
                        </a:rPr>
                        <a:t>		Specifications</a:t>
                      </a:r>
                      <a:endParaRPr lang="en-US" sz="1600" dirty="0">
                        <a:effectLst/>
                        <a:latin typeface="+mn-lt"/>
                        <a:cs typeface="Times New Roman"/>
                      </a:endParaRPr>
                    </a:p>
                  </a:txBody>
                  <a:tcPr marL="68580" marR="68580" marT="0" marB="0"/>
                </a:tc>
                <a:tc hMerge="1">
                  <a:txBody>
                    <a:bodyPr/>
                    <a:lstStyle/>
                    <a:p>
                      <a:endParaRPr lang="en-US"/>
                    </a:p>
                  </a:txBody>
                  <a:tcPr/>
                </a:tc>
              </a:tr>
              <a:tr h="259909">
                <a:tc>
                  <a:txBody>
                    <a:bodyPr/>
                    <a:lstStyle/>
                    <a:p>
                      <a:pPr algn="just">
                        <a:spcAft>
                          <a:spcPts val="0"/>
                        </a:spcAft>
                      </a:pPr>
                      <a:r>
                        <a:rPr lang="en-US" sz="1600" dirty="0" smtClean="0">
                          <a:effectLst/>
                          <a:latin typeface="+mn-lt"/>
                        </a:rPr>
                        <a:t>Type</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rPr>
                        <a:t>Box Frame</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Stroke</a:t>
                      </a:r>
                      <a:r>
                        <a:rPr lang="en-US" sz="1600" baseline="0" dirty="0" smtClean="0">
                          <a:effectLst/>
                          <a:latin typeface="+mn-lt"/>
                          <a:cs typeface="Times New Roman"/>
                        </a:rPr>
                        <a:t> Range</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1/8 in to 1 in</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Pull Force Range</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20 </a:t>
                      </a:r>
                      <a:r>
                        <a:rPr lang="en-US" sz="1600" dirty="0" err="1" smtClean="0">
                          <a:effectLst/>
                          <a:latin typeface="+mn-lt"/>
                          <a:cs typeface="Times New Roman"/>
                        </a:rPr>
                        <a:t>oz</a:t>
                      </a:r>
                      <a:r>
                        <a:rPr lang="en-US" sz="1600" dirty="0" smtClean="0">
                          <a:effectLst/>
                          <a:latin typeface="+mn-lt"/>
                          <a:cs typeface="Times New Roman"/>
                        </a:rPr>
                        <a:t> to 130 </a:t>
                      </a:r>
                      <a:r>
                        <a:rPr lang="en-US" sz="1600" dirty="0" err="1" smtClean="0">
                          <a:effectLst/>
                          <a:latin typeface="+mn-lt"/>
                          <a:cs typeface="Times New Roman"/>
                        </a:rPr>
                        <a:t>oz</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Width</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1.5625 in</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Depth</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1.625 in</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Length</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2.1875 in</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Coil Volts</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12 DC</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Seated Amps</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2.6 A</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Seated Watts</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32.3 W</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Coil Resistance</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4.68 </a:t>
                      </a:r>
                      <a:r>
                        <a:rPr lang="el-GR" sz="1600" dirty="0" smtClean="0">
                          <a:effectLst/>
                          <a:latin typeface="+mn-lt"/>
                          <a:cs typeface="Times New Roman"/>
                        </a:rPr>
                        <a:t>Ω</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Price</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$54.70</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Coil Insulation</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Class 105</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Terminals</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Solder Lug</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Duty Cycle</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Intermittent</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Materials of Construction</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Steel</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Standards</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UL, </a:t>
                      </a:r>
                      <a:r>
                        <a:rPr lang="en-US" sz="1600" dirty="0" err="1" smtClean="0">
                          <a:effectLst/>
                          <a:latin typeface="+mn-lt"/>
                          <a:cs typeface="Times New Roman"/>
                        </a:rPr>
                        <a:t>RoHS</a:t>
                      </a:r>
                      <a:endParaRPr lang="en-US" sz="1600" dirty="0" smtClean="0">
                        <a:effectLst/>
                        <a:latin typeface="+mn-lt"/>
                        <a:cs typeface="Times New Roman"/>
                      </a:endParaRPr>
                    </a:p>
                  </a:txBody>
                  <a:tcPr marL="68580" marR="68580" marT="0" marB="0"/>
                </a:tc>
              </a:tr>
              <a:tr h="259909">
                <a:tc>
                  <a:txBody>
                    <a:bodyPr/>
                    <a:lstStyle/>
                    <a:p>
                      <a:pPr algn="just">
                        <a:spcAft>
                          <a:spcPts val="0"/>
                        </a:spcAft>
                      </a:pPr>
                      <a:r>
                        <a:rPr lang="en-US" sz="1600" dirty="0" err="1" smtClean="0">
                          <a:effectLst/>
                          <a:latin typeface="+mn-lt"/>
                          <a:cs typeface="Times New Roman"/>
                        </a:rPr>
                        <a:t>Mountng</a:t>
                      </a:r>
                      <a:r>
                        <a:rPr lang="en-US" sz="1600" baseline="0" dirty="0" smtClean="0">
                          <a:effectLst/>
                          <a:latin typeface="+mn-lt"/>
                          <a:cs typeface="Times New Roman"/>
                        </a:rPr>
                        <a:t> Holes</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8-32 UNC-2B</a:t>
                      </a:r>
                      <a:endParaRPr lang="en-US" sz="1600" dirty="0">
                        <a:effectLst/>
                        <a:latin typeface="+mn-lt"/>
                        <a:cs typeface="Times New Roman"/>
                      </a:endParaRPr>
                    </a:p>
                  </a:txBody>
                  <a:tcPr marL="68580" marR="68580" marT="0" marB="0"/>
                </a:tc>
              </a:tr>
            </a:tbl>
          </a:graphicData>
        </a:graphic>
      </p:graphicFrame>
    </p:spTree>
    <p:extLst>
      <p:ext uri="{BB962C8B-B14F-4D97-AF65-F5344CB8AC3E}">
        <p14:creationId xmlns:p14="http://schemas.microsoft.com/office/powerpoint/2010/main" val="3849573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N-Channel </a:t>
            </a:r>
            <a:r>
              <a:rPr lang="en-US" dirty="0" err="1" smtClean="0"/>
              <a:t>Mosfet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0948790"/>
              </p:ext>
            </p:extLst>
          </p:nvPr>
        </p:nvGraphicFramePr>
        <p:xfrm>
          <a:off x="1219200" y="1524000"/>
          <a:ext cx="6705600" cy="2599090"/>
        </p:xfrm>
        <a:graphic>
          <a:graphicData uri="http://schemas.openxmlformats.org/drawingml/2006/table">
            <a:tbl>
              <a:tblPr firstRow="1" firstCol="1" bandRow="1">
                <a:tableStyleId>{5C22544A-7EE6-4342-B048-85BDC9FD1C3A}</a:tableStyleId>
              </a:tblPr>
              <a:tblGrid>
                <a:gridCol w="3352800"/>
                <a:gridCol w="3352800"/>
              </a:tblGrid>
              <a:tr h="259909">
                <a:tc gridSpan="2">
                  <a:txBody>
                    <a:bodyPr/>
                    <a:lstStyle/>
                    <a:p>
                      <a:pPr algn="l">
                        <a:spcAft>
                          <a:spcPts val="0"/>
                        </a:spcAft>
                        <a:tabLst>
                          <a:tab pos="1115695" algn="l"/>
                          <a:tab pos="2971800" algn="ctr"/>
                        </a:tabLst>
                      </a:pPr>
                      <a:r>
                        <a:rPr lang="en-US" sz="1600" dirty="0">
                          <a:effectLst/>
                          <a:latin typeface="+mn-lt"/>
                        </a:rPr>
                        <a:t>		</a:t>
                      </a:r>
                      <a:r>
                        <a:rPr lang="en-US" sz="1600" dirty="0" smtClean="0">
                          <a:effectLst/>
                          <a:latin typeface="+mn-lt"/>
                        </a:rPr>
                        <a:t>Specifications</a:t>
                      </a:r>
                    </a:p>
                  </a:txBody>
                  <a:tcPr marL="68580" marR="68580" marT="0" marB="0"/>
                </a:tc>
                <a:tc hMerge="1">
                  <a:txBody>
                    <a:bodyPr/>
                    <a:lstStyle/>
                    <a:p>
                      <a:endParaRPr lang="en-US"/>
                    </a:p>
                  </a:txBody>
                  <a:tcPr/>
                </a:tc>
              </a:tr>
              <a:tr h="259909">
                <a:tc>
                  <a:txBody>
                    <a:bodyPr/>
                    <a:lstStyle/>
                    <a:p>
                      <a:pPr algn="just">
                        <a:spcAft>
                          <a:spcPts val="0"/>
                        </a:spcAft>
                      </a:pPr>
                      <a:r>
                        <a:rPr lang="en-US" sz="1600" dirty="0" smtClean="0">
                          <a:effectLst/>
                          <a:latin typeface="+mn-lt"/>
                          <a:cs typeface="Times New Roman"/>
                        </a:rPr>
                        <a:t>Model</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FQP30N06L</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Drain-Source</a:t>
                      </a:r>
                      <a:r>
                        <a:rPr lang="en-US" sz="1600" baseline="0" dirty="0" smtClean="0">
                          <a:effectLst/>
                          <a:latin typeface="+mn-lt"/>
                          <a:cs typeface="Times New Roman"/>
                        </a:rPr>
                        <a:t> Voltage</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60 V</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Drain-Source Current</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32 A</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Gate-Source Voltage</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 20 V</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Power Dissipation</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79 W</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Gate Threshold</a:t>
                      </a:r>
                      <a:r>
                        <a:rPr lang="en-US" sz="1600" baseline="0" dirty="0" smtClean="0">
                          <a:effectLst/>
                          <a:latin typeface="+mn-lt"/>
                          <a:cs typeface="Times New Roman"/>
                        </a:rPr>
                        <a:t> Voltage</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1 V</a:t>
                      </a:r>
                      <a:r>
                        <a:rPr lang="en-US" sz="1600" baseline="0" dirty="0" smtClean="0">
                          <a:effectLst/>
                          <a:latin typeface="+mn-lt"/>
                          <a:cs typeface="Times New Roman"/>
                        </a:rPr>
                        <a:t> – 2</a:t>
                      </a:r>
                      <a:r>
                        <a:rPr lang="en-US" sz="1600" dirty="0" smtClean="0">
                          <a:effectLst/>
                          <a:latin typeface="+mn-lt"/>
                          <a:cs typeface="Times New Roman"/>
                        </a:rPr>
                        <a:t>.5 V</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Operating</a:t>
                      </a:r>
                      <a:r>
                        <a:rPr lang="en-US" sz="1600" baseline="0" dirty="0" smtClean="0">
                          <a:effectLst/>
                          <a:latin typeface="+mn-lt"/>
                          <a:cs typeface="Times New Roman"/>
                        </a:rPr>
                        <a:t> Temperature Range</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-55</a:t>
                      </a:r>
                      <a:r>
                        <a:rPr lang="en-US" sz="1600" dirty="0" smtClean="0">
                          <a:effectLst/>
                        </a:rPr>
                        <a:t>°C</a:t>
                      </a:r>
                      <a:r>
                        <a:rPr lang="en-US" sz="1600" dirty="0" smtClean="0">
                          <a:effectLst/>
                          <a:latin typeface="+mn-lt"/>
                          <a:cs typeface="Times New Roman"/>
                        </a:rPr>
                        <a:t> – 175</a:t>
                      </a:r>
                      <a:r>
                        <a:rPr lang="en-US" sz="1600" dirty="0" smtClean="0">
                          <a:effectLst/>
                        </a:rPr>
                        <a:t>°</a:t>
                      </a:r>
                      <a:r>
                        <a:rPr lang="en-US" sz="1600" dirty="0" smtClean="0">
                          <a:effectLst/>
                          <a:latin typeface="+mn-lt"/>
                          <a:cs typeface="Times New Roman"/>
                        </a:rPr>
                        <a:t> C</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Switching</a:t>
                      </a:r>
                      <a:r>
                        <a:rPr lang="en-US" sz="1600" baseline="0" dirty="0" smtClean="0">
                          <a:effectLst/>
                          <a:latin typeface="+mn-lt"/>
                          <a:cs typeface="Times New Roman"/>
                        </a:rPr>
                        <a:t> T</a:t>
                      </a:r>
                      <a:r>
                        <a:rPr lang="en-US" sz="1600" dirty="0" smtClean="0">
                          <a:effectLst/>
                          <a:latin typeface="+mn-lt"/>
                          <a:cs typeface="Times New Roman"/>
                        </a:rPr>
                        <a:t>urn-On Delay Time</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15 – 40</a:t>
                      </a:r>
                      <a:r>
                        <a:rPr lang="en-US" sz="1600" baseline="0" dirty="0" smtClean="0">
                          <a:effectLst/>
                          <a:latin typeface="+mn-lt"/>
                          <a:cs typeface="Times New Roman"/>
                        </a:rPr>
                        <a:t> ns</a:t>
                      </a:r>
                      <a:endParaRPr lang="en-US" sz="1600" dirty="0">
                        <a:effectLst/>
                        <a:latin typeface="+mn-lt"/>
                        <a:cs typeface="Times New Roman"/>
                      </a:endParaRPr>
                    </a:p>
                  </a:txBody>
                  <a:tcPr marL="68580" marR="68580" marT="0" marB="0"/>
                </a:tc>
              </a:tr>
              <a:tr h="259909">
                <a:tc>
                  <a:txBody>
                    <a:bodyPr/>
                    <a:lstStyle/>
                    <a:p>
                      <a:pPr algn="just">
                        <a:spcAft>
                          <a:spcPts val="0"/>
                        </a:spcAft>
                      </a:pPr>
                      <a:r>
                        <a:rPr lang="en-US" sz="1600" dirty="0" smtClean="0">
                          <a:effectLst/>
                          <a:latin typeface="+mn-lt"/>
                          <a:cs typeface="Times New Roman"/>
                        </a:rPr>
                        <a:t>Switching Turn-Off Delay Time</a:t>
                      </a:r>
                      <a:endParaRPr lang="en-US" sz="1600" dirty="0">
                        <a:effectLst/>
                        <a:latin typeface="+mn-lt"/>
                        <a:cs typeface="Times New Roman"/>
                      </a:endParaRPr>
                    </a:p>
                  </a:txBody>
                  <a:tcPr marL="68580" marR="68580" marT="0" marB="0"/>
                </a:tc>
                <a:tc>
                  <a:txBody>
                    <a:bodyPr/>
                    <a:lstStyle/>
                    <a:p>
                      <a:pPr algn="just">
                        <a:spcAft>
                          <a:spcPts val="0"/>
                        </a:spcAft>
                      </a:pPr>
                      <a:r>
                        <a:rPr lang="en-US" sz="1600" dirty="0" smtClean="0">
                          <a:effectLst/>
                          <a:latin typeface="+mn-lt"/>
                          <a:cs typeface="Times New Roman"/>
                        </a:rPr>
                        <a:t>60 – 130 ns</a:t>
                      </a:r>
                      <a:endParaRPr lang="en-US" sz="1600" dirty="0">
                        <a:effectLst/>
                        <a:latin typeface="+mn-lt"/>
                        <a:cs typeface="Times New Roman"/>
                      </a:endParaRPr>
                    </a:p>
                  </a:txBody>
                  <a:tcPr marL="68580" marR="68580" marT="0" marB="0"/>
                </a:tc>
              </a:tr>
            </a:tbl>
          </a:graphicData>
        </a:graphic>
      </p:graphicFrame>
      <p:pic>
        <p:nvPicPr>
          <p:cNvPr id="1026" name="Picture 2" descr="C:\Users\Master Engineer\Desktop\Mosfet with Quar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297363"/>
            <a:ext cx="3382880" cy="233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52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Cable Disc Brakes</a:t>
            </a:r>
          </a:p>
        </p:txBody>
      </p:sp>
      <p:sp>
        <p:nvSpPr>
          <p:cNvPr id="3" name="Content Placeholder 2"/>
          <p:cNvSpPr>
            <a:spLocks noGrp="1"/>
          </p:cNvSpPr>
          <p:nvPr>
            <p:ph sz="quarter" idx="1"/>
          </p:nvPr>
        </p:nvSpPr>
        <p:spPr>
          <a:xfrm>
            <a:off x="838200" y="1447800"/>
            <a:ext cx="4419600" cy="3200400"/>
          </a:xfrm>
        </p:spPr>
        <p:txBody>
          <a:bodyPr>
            <a:noAutofit/>
          </a:bodyPr>
          <a:lstStyle/>
          <a:p>
            <a:pPr marL="0" indent="0">
              <a:buNone/>
            </a:pPr>
            <a:r>
              <a:rPr lang="en-US" sz="1800" dirty="0"/>
              <a:t>Product Specifications			</a:t>
            </a:r>
          </a:p>
          <a:p>
            <a:r>
              <a:rPr lang="en-US" sz="1800" dirty="0"/>
              <a:t>Mechanical two piece forged aluminum calipers</a:t>
            </a:r>
          </a:p>
          <a:p>
            <a:r>
              <a:rPr lang="en-US" sz="1800" dirty="0"/>
              <a:t>Tri-align caliper positioning</a:t>
            </a:r>
          </a:p>
          <a:p>
            <a:r>
              <a:rPr lang="en-US" sz="1800" dirty="0" smtClean="0"/>
              <a:t>Dual </a:t>
            </a:r>
            <a:r>
              <a:rPr lang="en-US" sz="1800" dirty="0"/>
              <a:t>knob pad adjustment</a:t>
            </a:r>
          </a:p>
          <a:p>
            <a:r>
              <a:rPr lang="en-US" sz="1800" dirty="0" smtClean="0"/>
              <a:t>Weighs </a:t>
            </a:r>
            <a:r>
              <a:rPr lang="en-US" sz="1800" dirty="0"/>
              <a:t>only 329 </a:t>
            </a:r>
            <a:r>
              <a:rPr lang="en-US" sz="1800" dirty="0" smtClean="0"/>
              <a:t>grams</a:t>
            </a:r>
          </a:p>
          <a:p>
            <a:r>
              <a:rPr lang="en-US" sz="1800" dirty="0"/>
              <a:t>G2 </a:t>
            </a:r>
            <a:r>
              <a:rPr lang="en-US" sz="1800" dirty="0" err="1"/>
              <a:t>CleanSweep</a:t>
            </a:r>
            <a:r>
              <a:rPr lang="en-US" sz="1800" dirty="0"/>
              <a:t> </a:t>
            </a:r>
            <a:r>
              <a:rPr lang="en-US" sz="1800" dirty="0" smtClean="0"/>
              <a:t>rotors</a:t>
            </a:r>
          </a:p>
          <a:p>
            <a:r>
              <a:rPr lang="en-US" sz="1800" dirty="0"/>
              <a:t>Sintered </a:t>
            </a:r>
            <a:r>
              <a:rPr lang="en-US" sz="1800" dirty="0" smtClean="0"/>
              <a:t>pads</a:t>
            </a:r>
            <a:endParaRPr lang="en-US" sz="1800" dirty="0"/>
          </a:p>
          <a:p>
            <a:endParaRPr lang="en-US" sz="1800" dirty="0" smtClean="0"/>
          </a:p>
          <a:p>
            <a:endParaRPr lang="en-US" sz="1800" dirty="0"/>
          </a:p>
        </p:txBody>
      </p:sp>
      <p:sp>
        <p:nvSpPr>
          <p:cNvPr id="4" name="Content Placeholder 2"/>
          <p:cNvSpPr txBox="1">
            <a:spLocks/>
          </p:cNvSpPr>
          <p:nvPr/>
        </p:nvSpPr>
        <p:spPr>
          <a:xfrm>
            <a:off x="5638800" y="1447800"/>
            <a:ext cx="3352800" cy="33528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sz="1800" dirty="0" smtClean="0"/>
              <a:t>Advantages</a:t>
            </a:r>
          </a:p>
          <a:p>
            <a:r>
              <a:rPr lang="en-US" sz="1800" dirty="0" smtClean="0"/>
              <a:t>Durable</a:t>
            </a:r>
          </a:p>
          <a:p>
            <a:r>
              <a:rPr lang="en-US" sz="1800" dirty="0" smtClean="0"/>
              <a:t>Light weight</a:t>
            </a:r>
          </a:p>
          <a:p>
            <a:r>
              <a:rPr lang="en-US" sz="1800" dirty="0" smtClean="0"/>
              <a:t>Cost effective</a:t>
            </a:r>
          </a:p>
          <a:p>
            <a:r>
              <a:rPr lang="en-US" sz="1800" dirty="0" smtClean="0"/>
              <a:t>Simple installation</a:t>
            </a:r>
          </a:p>
          <a:p>
            <a:r>
              <a:rPr lang="en-US" sz="1800" dirty="0" smtClean="0"/>
              <a:t>Reliable in all weather conditions</a:t>
            </a:r>
          </a:p>
          <a:p>
            <a:endParaRPr lang="en-US" sz="1800" dirty="0"/>
          </a:p>
        </p:txBody>
      </p:sp>
      <p:pic>
        <p:nvPicPr>
          <p:cNvPr id="5" name="Content Placeholder 3" descr="C:\Users\SUPREME OVERLORD\Desktop\ADI-disc-brake.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962400"/>
            <a:ext cx="3304077" cy="2478058"/>
          </a:xfrm>
          <a:prstGeom prst="rect">
            <a:avLst/>
          </a:prstGeom>
          <a:noFill/>
          <a:ln>
            <a:noFill/>
          </a:ln>
        </p:spPr>
      </p:pic>
    </p:spTree>
    <p:extLst>
      <p:ext uri="{BB962C8B-B14F-4D97-AF65-F5344CB8AC3E}">
        <p14:creationId xmlns:p14="http://schemas.microsoft.com/office/powerpoint/2010/main" val="1331078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ATmega328 Microprocessor</a:t>
            </a:r>
            <a:endParaRPr lang="en-US" dirty="0"/>
          </a:p>
        </p:txBody>
      </p:sp>
      <p:sp>
        <p:nvSpPr>
          <p:cNvPr id="3" name="Content Placeholder 2"/>
          <p:cNvSpPr>
            <a:spLocks noGrp="1"/>
          </p:cNvSpPr>
          <p:nvPr>
            <p:ph sz="quarter" idx="1"/>
          </p:nvPr>
        </p:nvSpPr>
        <p:spPr/>
        <p:txBody>
          <a:bodyPr/>
          <a:lstStyle/>
          <a:p>
            <a:r>
              <a:rPr lang="en-US" dirty="0" smtClean="0"/>
              <a:t>Contains all code for the system </a:t>
            </a:r>
          </a:p>
          <a:p>
            <a:r>
              <a:rPr lang="en-US" dirty="0" smtClean="0"/>
              <a:t>Operating Voltage 1.8 to 5.5 Volts</a:t>
            </a:r>
          </a:p>
          <a:p>
            <a:r>
              <a:rPr lang="en-US" dirty="0" smtClean="0"/>
              <a:t>Memory: 32 Kb</a:t>
            </a:r>
          </a:p>
          <a:p>
            <a:r>
              <a:rPr lang="en-US" dirty="0" smtClean="0"/>
              <a:t>Low cost: $2.88</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2565400"/>
            <a:ext cx="3657600" cy="2743200"/>
          </a:xfrm>
          <a:prstGeom prst="rect">
            <a:avLst/>
          </a:prstGeom>
        </p:spPr>
      </p:pic>
    </p:spTree>
    <p:extLst>
      <p:ext uri="{BB962C8B-B14F-4D97-AF65-F5344CB8AC3E}">
        <p14:creationId xmlns:p14="http://schemas.microsoft.com/office/powerpoint/2010/main" val="2290572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GTPA013 GPS Module</a:t>
            </a:r>
            <a:endParaRPr lang="en-US" dirty="0"/>
          </a:p>
        </p:txBody>
      </p:sp>
      <p:sp>
        <p:nvSpPr>
          <p:cNvPr id="3" name="Content Placeholder 2"/>
          <p:cNvSpPr>
            <a:spLocks noGrp="1"/>
          </p:cNvSpPr>
          <p:nvPr>
            <p:ph sz="quarter" idx="1"/>
          </p:nvPr>
        </p:nvSpPr>
        <p:spPr/>
        <p:txBody>
          <a:bodyPr/>
          <a:lstStyle/>
          <a:p>
            <a:r>
              <a:rPr lang="en-US" sz="2400" dirty="0">
                <a:solidFill>
                  <a:srgbClr val="3F3F3F"/>
                </a:solidFill>
                <a:latin typeface="Calibri"/>
                <a:ea typeface="Calibri"/>
                <a:cs typeface="Calibri"/>
                <a:sym typeface="Calibri"/>
                <a:rtl val="0"/>
              </a:rPr>
              <a:t>Fast TTFF: 34 seconds from cold </a:t>
            </a:r>
            <a:r>
              <a:rPr lang="en-US" sz="2400" dirty="0" smtClean="0">
                <a:solidFill>
                  <a:srgbClr val="3F3F3F"/>
                </a:solidFill>
                <a:latin typeface="Calibri"/>
                <a:ea typeface="Calibri"/>
                <a:cs typeface="Calibri"/>
                <a:sym typeface="Calibri"/>
                <a:rtl val="0"/>
              </a:rPr>
              <a:t>start</a:t>
            </a:r>
          </a:p>
          <a:p>
            <a:pPr marL="91440" lvl="0" indent="-91440">
              <a:lnSpc>
                <a:spcPct val="90000"/>
              </a:lnSpc>
              <a:spcBef>
                <a:spcPts val="1200"/>
              </a:spcBef>
              <a:spcAft>
                <a:spcPts val="200"/>
              </a:spcAft>
              <a:buSzPct val="101190"/>
              <a:buFont typeface="Arial"/>
              <a:buChar char="•"/>
            </a:pPr>
            <a:r>
              <a:rPr lang="en-US" sz="2400" dirty="0"/>
              <a:t>Operating Voltage: 3.0-5.5 V</a:t>
            </a:r>
            <a:endParaRPr lang="en-US" sz="2400" dirty="0">
              <a:solidFill>
                <a:srgbClr val="3F3F3F"/>
              </a:solidFill>
              <a:latin typeface="Calibri"/>
              <a:ea typeface="Calibri"/>
              <a:cs typeface="Calibri"/>
              <a:sym typeface="Calibri"/>
              <a:rtl val="0"/>
            </a:endParaRPr>
          </a:p>
          <a:p>
            <a:pPr marL="91440" lvl="0" indent="-91440">
              <a:lnSpc>
                <a:spcPct val="90000"/>
              </a:lnSpc>
              <a:spcBef>
                <a:spcPts val="1200"/>
              </a:spcBef>
              <a:spcAft>
                <a:spcPts val="200"/>
              </a:spcAft>
              <a:buSzPct val="101190"/>
              <a:buFont typeface="Arial"/>
              <a:buChar char="•"/>
            </a:pPr>
            <a:r>
              <a:rPr lang="en-US" sz="2400" dirty="0">
                <a:solidFill>
                  <a:srgbClr val="3F3F3F"/>
                </a:solidFill>
                <a:latin typeface="Calibri"/>
                <a:ea typeface="Calibri"/>
                <a:cs typeface="Calibri"/>
                <a:sym typeface="Calibri"/>
                <a:rtl val="0"/>
              </a:rPr>
              <a:t>Supports up to 22 satellites </a:t>
            </a:r>
          </a:p>
          <a:p>
            <a:pPr marL="91440" lvl="0" indent="-91440">
              <a:lnSpc>
                <a:spcPct val="90000"/>
              </a:lnSpc>
              <a:spcBef>
                <a:spcPts val="1200"/>
              </a:spcBef>
              <a:spcAft>
                <a:spcPts val="200"/>
              </a:spcAft>
              <a:buSzPct val="101190"/>
              <a:buFont typeface="Arial"/>
              <a:buChar char="•"/>
            </a:pPr>
            <a:r>
              <a:rPr lang="en-US" sz="2400" dirty="0">
                <a:solidFill>
                  <a:srgbClr val="3F3F3F"/>
                </a:solidFill>
                <a:latin typeface="Calibri"/>
                <a:ea typeface="Calibri"/>
                <a:cs typeface="Calibri"/>
                <a:sym typeface="Calibri"/>
                <a:rtl val="0"/>
              </a:rPr>
              <a:t>Uses NMEA 0183 protocol </a:t>
            </a:r>
          </a:p>
          <a:p>
            <a:pPr marL="91440" lvl="0" indent="-91440">
              <a:lnSpc>
                <a:spcPct val="90000"/>
              </a:lnSpc>
              <a:spcBef>
                <a:spcPts val="1200"/>
              </a:spcBef>
              <a:spcAft>
                <a:spcPts val="200"/>
              </a:spcAft>
              <a:buSzPct val="101190"/>
              <a:buFont typeface="Arial"/>
              <a:buChar char="•"/>
            </a:pPr>
            <a:r>
              <a:rPr lang="en-US" sz="2400" dirty="0">
                <a:solidFill>
                  <a:srgbClr val="3F3F3F"/>
                </a:solidFill>
                <a:latin typeface="Calibri"/>
                <a:ea typeface="Calibri"/>
                <a:cs typeface="Calibri"/>
                <a:sym typeface="Calibri"/>
                <a:rtl val="0"/>
              </a:rPr>
              <a:t>Small and compact : 15X15X4 mm</a:t>
            </a:r>
          </a:p>
          <a:p>
            <a:pPr marL="91440" lvl="0" indent="-91440">
              <a:lnSpc>
                <a:spcPct val="90000"/>
              </a:lnSpc>
              <a:spcBef>
                <a:spcPts val="1200"/>
              </a:spcBef>
              <a:spcAft>
                <a:spcPts val="200"/>
              </a:spcAft>
              <a:buSzPct val="101190"/>
              <a:buFont typeface="Arial"/>
              <a:buChar char="•"/>
            </a:pPr>
            <a:r>
              <a:rPr lang="en-US" sz="2400" dirty="0">
                <a:rtl val="0"/>
              </a:rPr>
              <a:t>Price: 39.95</a:t>
            </a:r>
            <a:endParaRPr lang="en-US" sz="2400" dirty="0">
              <a:solidFill>
                <a:srgbClr val="3F3F3F"/>
              </a:solidFill>
              <a:latin typeface="Calibri"/>
              <a:ea typeface="Calibri"/>
              <a:cs typeface="Calibri"/>
              <a:sym typeface="Calibri"/>
              <a:rtl val="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057400"/>
            <a:ext cx="3505200" cy="2628900"/>
          </a:xfrm>
          <a:prstGeom prst="rect">
            <a:avLst/>
          </a:prstGeom>
        </p:spPr>
      </p:pic>
    </p:spTree>
    <p:extLst>
      <p:ext uri="{BB962C8B-B14F-4D97-AF65-F5344CB8AC3E}">
        <p14:creationId xmlns:p14="http://schemas.microsoft.com/office/powerpoint/2010/main" val="2886096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GPS </a:t>
            </a:r>
            <a:r>
              <a:rPr lang="en-US" b="1" dirty="0" smtClean="0"/>
              <a:t>Functions</a:t>
            </a:r>
            <a:endParaRPr lang="en-US" dirty="0"/>
          </a:p>
        </p:txBody>
      </p:sp>
      <p:sp>
        <p:nvSpPr>
          <p:cNvPr id="3" name="Content Placeholder 2"/>
          <p:cNvSpPr>
            <a:spLocks noGrp="1"/>
          </p:cNvSpPr>
          <p:nvPr>
            <p:ph sz="quarter" idx="1"/>
          </p:nvPr>
        </p:nvSpPr>
        <p:spPr/>
        <p:txBody>
          <a:bodyPr/>
          <a:lstStyle/>
          <a:p>
            <a:r>
              <a:rPr lang="en-US" sz="2800" dirty="0"/>
              <a:t>Will contiguously update coordinate location</a:t>
            </a:r>
          </a:p>
          <a:p>
            <a:r>
              <a:rPr lang="en-US" sz="2800" dirty="0"/>
              <a:t>When event triggered GPS data is parsed</a:t>
            </a:r>
          </a:p>
          <a:p>
            <a:r>
              <a:rPr lang="en-US" sz="2800" dirty="0"/>
              <a:t>Only latitude and longitude will be used </a:t>
            </a:r>
          </a:p>
          <a:p>
            <a:pPr marL="0" indent="0">
              <a:buNone/>
            </a:pPr>
            <a:endParaRPr lang="en-US" dirty="0"/>
          </a:p>
        </p:txBody>
      </p:sp>
    </p:spTree>
    <p:extLst>
      <p:ext uri="{BB962C8B-B14F-4D97-AF65-F5344CB8AC3E}">
        <p14:creationId xmlns:p14="http://schemas.microsoft.com/office/powerpoint/2010/main" val="2338639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M10 GSM Module</a:t>
            </a:r>
            <a:endParaRPr lang="en-US" dirty="0"/>
          </a:p>
        </p:txBody>
      </p:sp>
      <p:sp>
        <p:nvSpPr>
          <p:cNvPr id="3" name="Content Placeholder 2"/>
          <p:cNvSpPr>
            <a:spLocks noGrp="1"/>
          </p:cNvSpPr>
          <p:nvPr>
            <p:ph sz="quarter" idx="1"/>
          </p:nvPr>
        </p:nvSpPr>
        <p:spPr/>
        <p:txBody>
          <a:bodyPr/>
          <a:lstStyle/>
          <a:p>
            <a:pPr marL="91440" lvl="0" indent="-91440">
              <a:lnSpc>
                <a:spcPct val="90000"/>
              </a:lnSpc>
              <a:spcBef>
                <a:spcPts val="1200"/>
              </a:spcBef>
              <a:spcAft>
                <a:spcPts val="200"/>
              </a:spcAft>
              <a:buSzPct val="101190"/>
              <a:buFont typeface="Arial"/>
              <a:buChar char="•"/>
            </a:pPr>
            <a:r>
              <a:rPr lang="en-US" sz="2400" dirty="0"/>
              <a:t>Operating Voltage</a:t>
            </a:r>
            <a:r>
              <a:rPr lang="en-US" sz="2400" dirty="0">
                <a:solidFill>
                  <a:srgbClr val="3F3F3F"/>
                </a:solidFill>
                <a:latin typeface="Calibri"/>
                <a:ea typeface="Calibri"/>
                <a:cs typeface="Calibri"/>
                <a:sym typeface="Calibri"/>
                <a:rtl val="0"/>
              </a:rPr>
              <a:t>: 3.3 – 5.5 V</a:t>
            </a:r>
          </a:p>
          <a:p>
            <a:pPr marL="91440" lvl="0" indent="-91440">
              <a:lnSpc>
                <a:spcPct val="90000"/>
              </a:lnSpc>
              <a:spcBef>
                <a:spcPts val="1200"/>
              </a:spcBef>
              <a:spcAft>
                <a:spcPts val="200"/>
              </a:spcAft>
              <a:buSzPct val="101190"/>
              <a:buFont typeface="Arial"/>
              <a:buChar char="•"/>
            </a:pPr>
            <a:r>
              <a:rPr lang="en-US" sz="2400" dirty="0">
                <a:solidFill>
                  <a:srgbClr val="3F3F3F"/>
                </a:solidFill>
                <a:latin typeface="Calibri"/>
                <a:ea typeface="Calibri"/>
                <a:cs typeface="Calibri"/>
                <a:sym typeface="Calibri"/>
                <a:rtl val="0"/>
              </a:rPr>
              <a:t>Current consumption as low as1.2mA </a:t>
            </a:r>
          </a:p>
          <a:p>
            <a:pPr marL="91440" lvl="0" indent="-91440">
              <a:lnSpc>
                <a:spcPct val="90000"/>
              </a:lnSpc>
              <a:spcBef>
                <a:spcPts val="1200"/>
              </a:spcBef>
              <a:spcAft>
                <a:spcPts val="200"/>
              </a:spcAft>
              <a:buSzPct val="101190"/>
              <a:buFont typeface="Arial"/>
              <a:buChar char="•"/>
            </a:pPr>
            <a:r>
              <a:rPr lang="en-US" sz="2400" dirty="0">
                <a:solidFill>
                  <a:srgbClr val="3F3F3F"/>
                </a:solidFill>
                <a:latin typeface="Calibri"/>
                <a:ea typeface="Calibri"/>
                <a:cs typeface="Calibri"/>
                <a:sym typeface="Calibri"/>
                <a:rtl val="0"/>
              </a:rPr>
              <a:t>Has GPRS capabilities </a:t>
            </a:r>
          </a:p>
          <a:p>
            <a:pPr marL="91440" lvl="0" indent="-91440">
              <a:lnSpc>
                <a:spcPct val="90000"/>
              </a:lnSpc>
              <a:spcBef>
                <a:spcPts val="1200"/>
              </a:spcBef>
              <a:spcAft>
                <a:spcPts val="200"/>
              </a:spcAft>
              <a:buSzPct val="101190"/>
              <a:buFont typeface="Arial"/>
              <a:buChar char="•"/>
            </a:pPr>
            <a:r>
              <a:rPr lang="en-US" sz="2400" dirty="0">
                <a:solidFill>
                  <a:srgbClr val="3F3F3F"/>
                </a:solidFill>
                <a:latin typeface="Calibri"/>
                <a:ea typeface="Calibri"/>
                <a:cs typeface="Calibri"/>
                <a:sym typeface="Calibri"/>
                <a:rtl val="0"/>
              </a:rPr>
              <a:t>AT Commands used </a:t>
            </a:r>
          </a:p>
          <a:p>
            <a:pPr marL="91440" lvl="0" indent="-91440">
              <a:lnSpc>
                <a:spcPct val="90000"/>
              </a:lnSpc>
              <a:spcBef>
                <a:spcPts val="1200"/>
              </a:spcBef>
              <a:spcAft>
                <a:spcPts val="200"/>
              </a:spcAft>
              <a:buSzPct val="101190"/>
              <a:buFont typeface="Arial"/>
              <a:buChar char="•"/>
            </a:pPr>
            <a:r>
              <a:rPr lang="en-US" sz="2400" dirty="0">
                <a:solidFill>
                  <a:srgbClr val="3F3F3F"/>
                </a:solidFill>
                <a:latin typeface="Calibri"/>
                <a:ea typeface="Calibri"/>
                <a:cs typeface="Calibri"/>
                <a:sym typeface="Calibri"/>
                <a:rtl val="0"/>
              </a:rPr>
              <a:t>Affordable: $39.95</a:t>
            </a:r>
          </a:p>
          <a:p>
            <a:pPr marL="91440" lvl="0" indent="-91440">
              <a:lnSpc>
                <a:spcPct val="90000"/>
              </a:lnSpc>
              <a:spcBef>
                <a:spcPts val="1200"/>
              </a:spcBef>
              <a:spcAft>
                <a:spcPts val="200"/>
              </a:spcAft>
              <a:buSzPct val="101190"/>
              <a:buFont typeface="Arial"/>
              <a:buChar char="•"/>
            </a:pPr>
            <a:r>
              <a:rPr lang="en-US" sz="2400" dirty="0">
                <a:solidFill>
                  <a:srgbClr val="3F3F3F"/>
                </a:solidFill>
                <a:latin typeface="Calibri"/>
                <a:ea typeface="Calibri"/>
                <a:cs typeface="Calibri"/>
                <a:sym typeface="Calibri"/>
                <a:rtl val="0"/>
              </a:rPr>
              <a:t>M2M data plan required</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2514600"/>
            <a:ext cx="4165600" cy="3124200"/>
          </a:xfrm>
          <a:prstGeom prst="rect">
            <a:avLst/>
          </a:prstGeom>
        </p:spPr>
      </p:pic>
    </p:spTree>
    <p:extLst>
      <p:ext uri="{BB962C8B-B14F-4D97-AF65-F5344CB8AC3E}">
        <p14:creationId xmlns:p14="http://schemas.microsoft.com/office/powerpoint/2010/main" val="1342202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GSM Functions</a:t>
            </a:r>
            <a:endParaRPr lang="en-US" dirty="0"/>
          </a:p>
        </p:txBody>
      </p:sp>
      <p:sp>
        <p:nvSpPr>
          <p:cNvPr id="3" name="Content Placeholder 2"/>
          <p:cNvSpPr>
            <a:spLocks noGrp="1"/>
          </p:cNvSpPr>
          <p:nvPr>
            <p:ph sz="quarter" idx="1"/>
          </p:nvPr>
        </p:nvSpPr>
        <p:spPr/>
        <p:txBody>
          <a:bodyPr/>
          <a:lstStyle/>
          <a:p>
            <a:r>
              <a:rPr lang="en-US" sz="2800" dirty="0"/>
              <a:t>Will receive  a SMS </a:t>
            </a:r>
          </a:p>
          <a:p>
            <a:r>
              <a:rPr lang="en-US" sz="2800" dirty="0"/>
              <a:t>Once text message is received GPS coordinates dates are parsed</a:t>
            </a:r>
          </a:p>
          <a:p>
            <a:r>
              <a:rPr lang="en-US" sz="2800" dirty="0"/>
              <a:t>SMS will be sent out by module containing  coordinates</a:t>
            </a:r>
          </a:p>
          <a:p>
            <a:endParaRPr lang="en-US" dirty="0"/>
          </a:p>
        </p:txBody>
      </p:sp>
    </p:spTree>
    <p:extLst>
      <p:ext uri="{BB962C8B-B14F-4D97-AF65-F5344CB8AC3E}">
        <p14:creationId xmlns:p14="http://schemas.microsoft.com/office/powerpoint/2010/main" val="3163251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LCD SCREEN</a:t>
            </a:r>
            <a:endParaRPr lang="en-US" dirty="0"/>
          </a:p>
        </p:txBody>
      </p:sp>
      <p:sp>
        <p:nvSpPr>
          <p:cNvPr id="3" name="Content Placeholder 2"/>
          <p:cNvSpPr>
            <a:spLocks noGrp="1"/>
          </p:cNvSpPr>
          <p:nvPr>
            <p:ph sz="quarter" idx="1"/>
          </p:nvPr>
        </p:nvSpPr>
        <p:spPr/>
        <p:txBody>
          <a:bodyPr/>
          <a:lstStyle/>
          <a:p>
            <a:r>
              <a:rPr lang="en-US" dirty="0" smtClean="0"/>
              <a:t>Character type</a:t>
            </a:r>
            <a:endParaRPr lang="en-US" dirty="0"/>
          </a:p>
          <a:p>
            <a:r>
              <a:rPr lang="en-US" dirty="0" smtClean="0"/>
              <a:t>Low Cost</a:t>
            </a:r>
          </a:p>
          <a:p>
            <a:r>
              <a:rPr lang="en-US" dirty="0" smtClean="0"/>
              <a:t>Not graphical difficult to Program</a:t>
            </a:r>
          </a:p>
          <a:p>
            <a:r>
              <a:rPr lang="en-US" dirty="0" smtClean="0"/>
              <a:t>Best type </a:t>
            </a:r>
            <a:r>
              <a:rPr lang="en-US" dirty="0"/>
              <a:t>b</a:t>
            </a:r>
            <a:r>
              <a:rPr lang="en-US" dirty="0" smtClean="0"/>
              <a:t>ased </a:t>
            </a:r>
            <a:r>
              <a:rPr lang="en-US" dirty="0"/>
              <a:t>o</a:t>
            </a:r>
            <a:r>
              <a:rPr lang="en-US" dirty="0" smtClean="0"/>
              <a:t>n Project</a:t>
            </a:r>
          </a:p>
          <a:p>
            <a:r>
              <a:rPr lang="en-US" dirty="0" smtClean="0"/>
              <a:t>16 X 2</a:t>
            </a:r>
          </a:p>
          <a:p>
            <a:endParaRPr lang="en-US" dirty="0" smtClean="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232" y="4038600"/>
            <a:ext cx="5290818" cy="256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244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LCD Screen Function</a:t>
            </a:r>
            <a:endParaRPr lang="en-US" dirty="0"/>
          </a:p>
        </p:txBody>
      </p:sp>
      <p:sp>
        <p:nvSpPr>
          <p:cNvPr id="3" name="Content Placeholder 2"/>
          <p:cNvSpPr>
            <a:spLocks noGrp="1"/>
          </p:cNvSpPr>
          <p:nvPr>
            <p:ph sz="quarter" idx="1"/>
          </p:nvPr>
        </p:nvSpPr>
        <p:spPr/>
        <p:txBody>
          <a:bodyPr/>
          <a:lstStyle/>
          <a:p>
            <a:r>
              <a:rPr lang="en-US" dirty="0" smtClean="0"/>
              <a:t> Provide </a:t>
            </a:r>
            <a:r>
              <a:rPr lang="en-US" dirty="0"/>
              <a:t>p</a:t>
            </a:r>
            <a:r>
              <a:rPr lang="en-US" dirty="0" smtClean="0"/>
              <a:t>ower levels from circuit</a:t>
            </a:r>
          </a:p>
          <a:p>
            <a:r>
              <a:rPr lang="en-US" dirty="0" smtClean="0"/>
              <a:t> Displays if locking mechanism is Locked/ Unlocked</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3074" name="Picture 2" descr="C:\Users\lo349133\Pictures\00256-a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414" y="3276600"/>
            <a:ext cx="4915786" cy="330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762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Technology Comparison</a:t>
            </a:r>
            <a:endParaRPr lang="en-US" dirty="0"/>
          </a:p>
        </p:txBody>
      </p:sp>
      <p:pic>
        <p:nvPicPr>
          <p:cNvPr id="2050" name="Picture 2" descr="http://www.ibtechnology.co.uk/images/rfid_comparison_table.png"/>
          <p:cNvPicPr>
            <a:picLocks noGrp="1" noChangeAspect="1" noChangeArrowheads="1"/>
          </p:cNvPicPr>
          <p:nvPr>
            <p:ph sz="quarter"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852" t="1832" r="1603" b="1767"/>
          <a:stretch/>
        </p:blipFill>
        <p:spPr bwMode="auto">
          <a:xfrm>
            <a:off x="1219200" y="1371600"/>
            <a:ext cx="6676845" cy="43477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5867400"/>
            <a:ext cx="6705600" cy="646331"/>
          </a:xfrm>
          <a:prstGeom prst="rect">
            <a:avLst/>
          </a:prstGeom>
          <a:noFill/>
        </p:spPr>
        <p:txBody>
          <a:bodyPr wrap="square" rtlCol="0">
            <a:spAutoFit/>
          </a:bodyPr>
          <a:lstStyle/>
          <a:p>
            <a:r>
              <a:rPr lang="en-US" dirty="0" smtClean="0"/>
              <a:t>“Cost” is referring to the tags, however for a single receiver/scanner combo, LF was much cheaper.</a:t>
            </a:r>
            <a:endParaRPr lang="en-US" dirty="0"/>
          </a:p>
        </p:txBody>
      </p:sp>
    </p:spTree>
    <p:extLst>
      <p:ext uri="{BB962C8B-B14F-4D97-AF65-F5344CB8AC3E}">
        <p14:creationId xmlns:p14="http://schemas.microsoft.com/office/powerpoint/2010/main" val="3177763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LCD DIAGRAM</a:t>
            </a:r>
            <a:endParaRPr lang="en-US" dirty="0"/>
          </a:p>
        </p:txBody>
      </p:sp>
      <p:pic>
        <p:nvPicPr>
          <p:cNvPr id="4" name="image51.png"/>
          <p:cNvPicPr>
            <a:picLocks noGrp="1"/>
          </p:cNvPicPr>
          <p:nvPr>
            <p:ph sz="quarter" idx="1"/>
          </p:nvPr>
        </p:nvPicPr>
        <p:blipFill>
          <a:blip r:embed="rId2"/>
          <a:stretch>
            <a:fillRect/>
          </a:stretch>
        </p:blipFill>
        <p:spPr>
          <a:xfrm>
            <a:off x="1143000" y="1371600"/>
            <a:ext cx="7086600" cy="4724400"/>
          </a:xfrm>
          <a:prstGeom prst="rect">
            <a:avLst/>
          </a:prstGeom>
        </p:spPr>
      </p:pic>
    </p:spTree>
    <p:extLst>
      <p:ext uri="{BB962C8B-B14F-4D97-AF65-F5344CB8AC3E}">
        <p14:creationId xmlns:p14="http://schemas.microsoft.com/office/powerpoint/2010/main" val="551984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Lead Acid Battery</a:t>
            </a:r>
            <a:endParaRPr lang="en-US" dirty="0"/>
          </a:p>
        </p:txBody>
      </p:sp>
      <p:sp>
        <p:nvSpPr>
          <p:cNvPr id="3" name="Content Placeholder 2"/>
          <p:cNvSpPr>
            <a:spLocks noGrp="1"/>
          </p:cNvSpPr>
          <p:nvPr>
            <p:ph sz="quarter" idx="1"/>
          </p:nvPr>
        </p:nvSpPr>
        <p:spPr/>
        <p:txBody>
          <a:bodyPr/>
          <a:lstStyle/>
          <a:p>
            <a:r>
              <a:rPr lang="en-US" dirty="0" smtClean="0"/>
              <a:t>Excellent Time Durability</a:t>
            </a:r>
          </a:p>
          <a:p>
            <a:r>
              <a:rPr lang="en-US" dirty="0" smtClean="0"/>
              <a:t>Excellent Life Durability </a:t>
            </a:r>
          </a:p>
          <a:p>
            <a:r>
              <a:rPr lang="en-US" dirty="0" smtClean="0"/>
              <a:t>High Charge efficiency </a:t>
            </a:r>
          </a:p>
          <a:p>
            <a:r>
              <a:rPr lang="en-US" dirty="0" smtClean="0"/>
              <a:t>Very Cost Effective</a:t>
            </a:r>
          </a:p>
          <a:p>
            <a:r>
              <a:rPr lang="en-US" dirty="0" smtClean="0"/>
              <a:t>12V</a:t>
            </a:r>
          </a:p>
          <a:p>
            <a:endParaRPr lang="en-US" dirty="0"/>
          </a:p>
        </p:txBody>
      </p:sp>
      <p:pic>
        <p:nvPicPr>
          <p:cNvPr id="2050" name="Picture 2" descr="C:\Users\Master Engineer\Desktop\20131126_141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3048000"/>
            <a:ext cx="45974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229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Modern No. 20" pitchFamily="18" charset="0"/>
              </a:rPr>
              <a:t>Power </a:t>
            </a:r>
            <a:endParaRPr lang="en-US" dirty="0">
              <a:latin typeface="Modern No. 20" pitchFamily="18" charset="0"/>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914399"/>
            <a:ext cx="8001000" cy="5723447"/>
          </a:xfrm>
        </p:spPr>
      </p:pic>
    </p:spTree>
    <p:extLst>
      <p:ext uri="{BB962C8B-B14F-4D97-AF65-F5344CB8AC3E}">
        <p14:creationId xmlns:p14="http://schemas.microsoft.com/office/powerpoint/2010/main" val="1971805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Printed Circuit Board </a:t>
            </a:r>
            <a:endParaRPr lang="en-US" dirty="0"/>
          </a:p>
        </p:txBody>
      </p:sp>
      <p:pic>
        <p:nvPicPr>
          <p:cNvPr id="1026" name="Picture 2" descr="C:\Users\Master Engineer\Desktop\20131126_140126.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4599709" y="2438400"/>
            <a:ext cx="3782291" cy="28387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ster Engineer\Desktop\20131126_1400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28320" y="24384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29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2591790844"/>
              </p:ext>
            </p:extLst>
          </p:nvPr>
        </p:nvGraphicFramePr>
        <p:xfrm>
          <a:off x="990600" y="1478280"/>
          <a:ext cx="7391401" cy="4389120"/>
        </p:xfrm>
        <a:graphic>
          <a:graphicData uri="http://schemas.openxmlformats.org/drawingml/2006/table">
            <a:tbl>
              <a:tblPr firstRow="1" firstCol="1" bandRow="1">
                <a:tableStyleId>{5C22544A-7EE6-4342-B048-85BDC9FD1C3A}</a:tableStyleId>
              </a:tblPr>
              <a:tblGrid>
                <a:gridCol w="3886200"/>
                <a:gridCol w="1371600"/>
                <a:gridCol w="990600"/>
                <a:gridCol w="1143001"/>
              </a:tblGrid>
              <a:tr h="228600">
                <a:tc>
                  <a:txBody>
                    <a:bodyPr/>
                    <a:lstStyle/>
                    <a:p>
                      <a:pPr algn="ctr">
                        <a:spcAft>
                          <a:spcPts val="0"/>
                        </a:spcAft>
                      </a:pPr>
                      <a:r>
                        <a:rPr lang="en-US" sz="1600" dirty="0">
                          <a:effectLst/>
                          <a:latin typeface="+mn-lt"/>
                        </a:rPr>
                        <a:t>Item</a:t>
                      </a:r>
                    </a:p>
                  </a:txBody>
                  <a:tcPr marL="62861" marR="62861" marT="0" marB="0"/>
                </a:tc>
                <a:tc>
                  <a:txBody>
                    <a:bodyPr/>
                    <a:lstStyle/>
                    <a:p>
                      <a:pPr algn="ctr">
                        <a:spcAft>
                          <a:spcPts val="0"/>
                        </a:spcAft>
                      </a:pPr>
                      <a:r>
                        <a:rPr lang="en-US" sz="1600" dirty="0">
                          <a:effectLst/>
                          <a:latin typeface="+mn-lt"/>
                        </a:rPr>
                        <a:t>Unit Price</a:t>
                      </a:r>
                    </a:p>
                  </a:txBody>
                  <a:tcPr marL="62861" marR="62861" marT="0" marB="0"/>
                </a:tc>
                <a:tc>
                  <a:txBody>
                    <a:bodyPr/>
                    <a:lstStyle/>
                    <a:p>
                      <a:pPr algn="ctr">
                        <a:spcAft>
                          <a:spcPts val="0"/>
                        </a:spcAft>
                      </a:pPr>
                      <a:r>
                        <a:rPr lang="en-US" sz="1600" dirty="0">
                          <a:effectLst/>
                          <a:latin typeface="+mn-lt"/>
                        </a:rPr>
                        <a:t>Quantity</a:t>
                      </a:r>
                    </a:p>
                  </a:txBody>
                  <a:tcPr marL="62861" marR="62861" marT="0" marB="0"/>
                </a:tc>
                <a:tc>
                  <a:txBody>
                    <a:bodyPr/>
                    <a:lstStyle/>
                    <a:p>
                      <a:pPr algn="ctr">
                        <a:spcAft>
                          <a:spcPts val="0"/>
                        </a:spcAft>
                      </a:pPr>
                      <a:r>
                        <a:rPr lang="en-US" sz="1600">
                          <a:effectLst/>
                          <a:latin typeface="+mn-lt"/>
                        </a:rPr>
                        <a:t>Total Cost</a:t>
                      </a:r>
                    </a:p>
                  </a:txBody>
                  <a:tcPr marL="62861" marR="62861" marT="0" marB="0"/>
                </a:tc>
              </a:tr>
              <a:tr h="167628">
                <a:tc>
                  <a:txBody>
                    <a:bodyPr/>
                    <a:lstStyle/>
                    <a:p>
                      <a:pPr algn="ctr">
                        <a:spcAft>
                          <a:spcPts val="0"/>
                        </a:spcAft>
                      </a:pPr>
                      <a:r>
                        <a:rPr lang="en-US" sz="1600" kern="1800" dirty="0">
                          <a:effectLst/>
                          <a:latin typeface="+mn-lt"/>
                        </a:rPr>
                        <a:t>A204 FlexiForce Sensor</a:t>
                      </a:r>
                      <a:endParaRPr lang="en-US" sz="1600" dirty="0">
                        <a:effectLst/>
                        <a:latin typeface="+mn-lt"/>
                      </a:endParaRPr>
                    </a:p>
                  </a:txBody>
                  <a:tcPr marL="62861" marR="62861" marT="0" marB="0"/>
                </a:tc>
                <a:tc>
                  <a:txBody>
                    <a:bodyPr/>
                    <a:lstStyle/>
                    <a:p>
                      <a:pPr algn="ctr">
                        <a:spcAft>
                          <a:spcPts val="0"/>
                        </a:spcAft>
                      </a:pPr>
                      <a:r>
                        <a:rPr lang="en-US" sz="1600" dirty="0">
                          <a:effectLst/>
                          <a:latin typeface="+mn-lt"/>
                        </a:rPr>
                        <a:t>$19.50</a:t>
                      </a:r>
                    </a:p>
                  </a:txBody>
                  <a:tcPr marL="62861" marR="62861" marT="0" marB="0"/>
                </a:tc>
                <a:tc>
                  <a:txBody>
                    <a:bodyPr/>
                    <a:lstStyle/>
                    <a:p>
                      <a:pPr algn="ctr">
                        <a:spcAft>
                          <a:spcPts val="0"/>
                        </a:spcAft>
                      </a:pPr>
                      <a:r>
                        <a:rPr lang="en-US" sz="1600" dirty="0" smtClean="0">
                          <a:effectLst/>
                          <a:latin typeface="+mn-lt"/>
                        </a:rPr>
                        <a:t>3</a:t>
                      </a:r>
                      <a:endParaRPr lang="en-US" sz="1600" dirty="0">
                        <a:effectLst/>
                        <a:latin typeface="+mn-lt"/>
                      </a:endParaRPr>
                    </a:p>
                  </a:txBody>
                  <a:tcPr marL="62861" marR="62861" marT="0" marB="0"/>
                </a:tc>
                <a:tc>
                  <a:txBody>
                    <a:bodyPr/>
                    <a:lstStyle/>
                    <a:p>
                      <a:pPr algn="ctr">
                        <a:spcAft>
                          <a:spcPts val="0"/>
                        </a:spcAft>
                      </a:pPr>
                      <a:r>
                        <a:rPr lang="en-US" sz="1600" dirty="0" smtClean="0">
                          <a:effectLst/>
                          <a:latin typeface="+mn-lt"/>
                        </a:rPr>
                        <a:t>$58.50</a:t>
                      </a:r>
                      <a:endParaRPr lang="en-US" sz="1600" dirty="0">
                        <a:effectLst/>
                        <a:latin typeface="+mn-lt"/>
                      </a:endParaRPr>
                    </a:p>
                  </a:txBody>
                  <a:tcPr marL="62861" marR="62861" marT="0" marB="0"/>
                </a:tc>
              </a:tr>
              <a:tr h="167628">
                <a:tc>
                  <a:txBody>
                    <a:bodyPr/>
                    <a:lstStyle/>
                    <a:p>
                      <a:pPr algn="ctr">
                        <a:spcAft>
                          <a:spcPts val="0"/>
                        </a:spcAft>
                      </a:pPr>
                      <a:r>
                        <a:rPr lang="en-US" sz="1600" dirty="0" smtClean="0">
                          <a:effectLst/>
                          <a:latin typeface="+mn-lt"/>
                        </a:rPr>
                        <a:t>Atmega328</a:t>
                      </a:r>
                      <a:endParaRPr lang="en-US" sz="1600" dirty="0">
                        <a:effectLst/>
                        <a:latin typeface="+mn-lt"/>
                      </a:endParaRPr>
                    </a:p>
                  </a:txBody>
                  <a:tcPr marL="62861" marR="62861" marT="0" marB="0"/>
                </a:tc>
                <a:tc>
                  <a:txBody>
                    <a:bodyPr/>
                    <a:lstStyle/>
                    <a:p>
                      <a:pPr algn="ctr">
                        <a:spcAft>
                          <a:spcPts val="0"/>
                        </a:spcAft>
                      </a:pPr>
                      <a:r>
                        <a:rPr lang="en-US" sz="1600" dirty="0">
                          <a:effectLst/>
                          <a:latin typeface="+mn-lt"/>
                        </a:rPr>
                        <a:t>$</a:t>
                      </a:r>
                      <a:r>
                        <a:rPr lang="en-US" sz="1600" dirty="0" smtClean="0">
                          <a:effectLst/>
                          <a:latin typeface="+mn-lt"/>
                        </a:rPr>
                        <a:t>2.88</a:t>
                      </a:r>
                      <a:endParaRPr lang="en-US" sz="1600" dirty="0">
                        <a:effectLst/>
                        <a:latin typeface="+mn-lt"/>
                      </a:endParaRPr>
                    </a:p>
                  </a:txBody>
                  <a:tcPr marL="62861" marR="62861" marT="0" marB="0"/>
                </a:tc>
                <a:tc>
                  <a:txBody>
                    <a:bodyPr/>
                    <a:lstStyle/>
                    <a:p>
                      <a:pPr algn="ctr">
                        <a:spcAft>
                          <a:spcPts val="0"/>
                        </a:spcAft>
                      </a:pPr>
                      <a:r>
                        <a:rPr lang="en-US" sz="1600" dirty="0" smtClean="0">
                          <a:effectLst/>
                          <a:latin typeface="+mn-lt"/>
                        </a:rPr>
                        <a:t>2</a:t>
                      </a:r>
                      <a:endParaRPr lang="en-US" sz="1600" dirty="0">
                        <a:effectLst/>
                        <a:latin typeface="+mn-lt"/>
                      </a:endParaRPr>
                    </a:p>
                  </a:txBody>
                  <a:tcPr marL="62861" marR="62861" marT="0" marB="0"/>
                </a:tc>
                <a:tc>
                  <a:txBody>
                    <a:bodyPr/>
                    <a:lstStyle/>
                    <a:p>
                      <a:pPr algn="ctr">
                        <a:spcAft>
                          <a:spcPts val="0"/>
                        </a:spcAft>
                      </a:pPr>
                      <a:r>
                        <a:rPr lang="en-US" sz="1600" dirty="0" smtClean="0">
                          <a:effectLst/>
                          <a:latin typeface="+mn-lt"/>
                        </a:rPr>
                        <a:t>$5.76</a:t>
                      </a:r>
                      <a:endParaRPr lang="en-US" sz="1600" dirty="0">
                        <a:effectLst/>
                        <a:latin typeface="+mn-lt"/>
                      </a:endParaRPr>
                    </a:p>
                  </a:txBody>
                  <a:tcPr marL="62861" marR="62861" marT="0" marB="0"/>
                </a:tc>
              </a:tr>
              <a:tr h="167628">
                <a:tc>
                  <a:txBody>
                    <a:bodyPr/>
                    <a:lstStyle/>
                    <a:p>
                      <a:pPr algn="ctr">
                        <a:spcAft>
                          <a:spcPts val="0"/>
                        </a:spcAft>
                      </a:pPr>
                      <a:r>
                        <a:rPr lang="en-US" sz="1600" dirty="0">
                          <a:effectLst/>
                          <a:latin typeface="+mn-lt"/>
                        </a:rPr>
                        <a:t>20-PIN DIP Socket</a:t>
                      </a:r>
                    </a:p>
                  </a:txBody>
                  <a:tcPr marL="62861" marR="62861" marT="0" marB="0"/>
                </a:tc>
                <a:tc>
                  <a:txBody>
                    <a:bodyPr/>
                    <a:lstStyle/>
                    <a:p>
                      <a:pPr algn="ctr">
                        <a:spcAft>
                          <a:spcPts val="0"/>
                        </a:spcAft>
                      </a:pPr>
                      <a:r>
                        <a:rPr lang="en-US" sz="1600">
                          <a:effectLst/>
                          <a:latin typeface="+mn-lt"/>
                        </a:rPr>
                        <a:t>$0.75</a:t>
                      </a:r>
                    </a:p>
                  </a:txBody>
                  <a:tcPr marL="62861" marR="62861" marT="0" marB="0"/>
                </a:tc>
                <a:tc>
                  <a:txBody>
                    <a:bodyPr/>
                    <a:lstStyle/>
                    <a:p>
                      <a:pPr algn="ctr">
                        <a:spcAft>
                          <a:spcPts val="0"/>
                        </a:spcAft>
                      </a:pPr>
                      <a:r>
                        <a:rPr lang="en-US" sz="1600" dirty="0">
                          <a:effectLst/>
                          <a:latin typeface="+mn-lt"/>
                        </a:rPr>
                        <a:t>1</a:t>
                      </a:r>
                    </a:p>
                  </a:txBody>
                  <a:tcPr marL="62861" marR="62861" marT="0" marB="0"/>
                </a:tc>
                <a:tc>
                  <a:txBody>
                    <a:bodyPr/>
                    <a:lstStyle/>
                    <a:p>
                      <a:pPr algn="ctr">
                        <a:spcAft>
                          <a:spcPts val="0"/>
                        </a:spcAft>
                      </a:pPr>
                      <a:r>
                        <a:rPr lang="en-US" sz="1600" dirty="0">
                          <a:effectLst/>
                          <a:latin typeface="+mn-lt"/>
                        </a:rPr>
                        <a:t>$0.75</a:t>
                      </a:r>
                    </a:p>
                  </a:txBody>
                  <a:tcPr marL="62861" marR="62861" marT="0" marB="0"/>
                </a:tc>
              </a:tr>
              <a:tr h="167628">
                <a:tc>
                  <a:txBody>
                    <a:bodyPr/>
                    <a:lstStyle/>
                    <a:p>
                      <a:pPr algn="ctr">
                        <a:spcAft>
                          <a:spcPts val="0"/>
                        </a:spcAft>
                      </a:pPr>
                      <a:r>
                        <a:rPr lang="en-US" sz="1600" dirty="0" smtClean="0">
                          <a:effectLst/>
                          <a:latin typeface="+mn-lt"/>
                        </a:rPr>
                        <a:t>M10 GSM Shield</a:t>
                      </a:r>
                      <a:endParaRPr lang="en-US" sz="1600" dirty="0">
                        <a:effectLst/>
                        <a:latin typeface="+mn-lt"/>
                      </a:endParaRPr>
                    </a:p>
                  </a:txBody>
                  <a:tcPr marL="62861" marR="62861" marT="0" marB="0"/>
                </a:tc>
                <a:tc>
                  <a:txBody>
                    <a:bodyPr/>
                    <a:lstStyle/>
                    <a:p>
                      <a:pPr algn="ctr">
                        <a:spcAft>
                          <a:spcPts val="0"/>
                        </a:spcAft>
                      </a:pPr>
                      <a:r>
                        <a:rPr lang="en-US" sz="1600" dirty="0" smtClean="0">
                          <a:effectLst/>
                          <a:latin typeface="+mn-lt"/>
                        </a:rPr>
                        <a:t>$109</a:t>
                      </a:r>
                      <a:endParaRPr lang="en-US" sz="1600" dirty="0">
                        <a:effectLst/>
                        <a:latin typeface="+mn-lt"/>
                      </a:endParaRPr>
                    </a:p>
                  </a:txBody>
                  <a:tcPr marL="62861" marR="62861" marT="0" marB="0"/>
                </a:tc>
                <a:tc>
                  <a:txBody>
                    <a:bodyPr/>
                    <a:lstStyle/>
                    <a:p>
                      <a:pPr algn="ctr">
                        <a:spcAft>
                          <a:spcPts val="0"/>
                        </a:spcAft>
                      </a:pPr>
                      <a:r>
                        <a:rPr lang="en-US" sz="1600" dirty="0" smtClean="0">
                          <a:effectLst/>
                          <a:latin typeface="+mn-lt"/>
                        </a:rPr>
                        <a:t>1</a:t>
                      </a:r>
                      <a:endParaRPr lang="en-US" sz="1600" dirty="0">
                        <a:effectLst/>
                        <a:latin typeface="+mn-lt"/>
                      </a:endParaRPr>
                    </a:p>
                  </a:txBody>
                  <a:tcPr marL="62861" marR="62861" marT="0" marB="0"/>
                </a:tc>
                <a:tc>
                  <a:txBody>
                    <a:bodyPr/>
                    <a:lstStyle/>
                    <a:p>
                      <a:pPr algn="ctr">
                        <a:spcAft>
                          <a:spcPts val="0"/>
                        </a:spcAft>
                      </a:pPr>
                      <a:r>
                        <a:rPr lang="en-US" sz="1600" dirty="0" smtClean="0">
                          <a:effectLst/>
                          <a:latin typeface="+mn-lt"/>
                        </a:rPr>
                        <a:t>$109</a:t>
                      </a:r>
                      <a:endParaRPr lang="en-US" sz="1600" dirty="0">
                        <a:effectLst/>
                        <a:latin typeface="+mn-lt"/>
                      </a:endParaRPr>
                    </a:p>
                  </a:txBody>
                  <a:tcPr marL="62861" marR="62861" marT="0" marB="0"/>
                </a:tc>
              </a:tr>
              <a:tr h="167628">
                <a:tc>
                  <a:txBody>
                    <a:bodyPr/>
                    <a:lstStyle/>
                    <a:p>
                      <a:pPr algn="ctr">
                        <a:spcAft>
                          <a:spcPts val="0"/>
                        </a:spcAft>
                      </a:pPr>
                      <a:r>
                        <a:rPr lang="en-US" sz="1600" dirty="0" smtClean="0">
                          <a:effectLst/>
                          <a:latin typeface="+mn-lt"/>
                        </a:rPr>
                        <a:t>GTPA013</a:t>
                      </a:r>
                      <a:r>
                        <a:rPr lang="en-US" sz="1600" baseline="0" dirty="0" smtClean="0">
                          <a:effectLst/>
                          <a:latin typeface="+mn-lt"/>
                        </a:rPr>
                        <a:t> GPS Module</a:t>
                      </a:r>
                      <a:endParaRPr lang="en-US" sz="1600" dirty="0">
                        <a:effectLst/>
                        <a:latin typeface="+mn-lt"/>
                      </a:endParaRPr>
                    </a:p>
                  </a:txBody>
                  <a:tcPr marL="62861" marR="62861" marT="0" marB="0"/>
                </a:tc>
                <a:tc>
                  <a:txBody>
                    <a:bodyPr/>
                    <a:lstStyle/>
                    <a:p>
                      <a:pPr algn="ctr">
                        <a:spcAft>
                          <a:spcPts val="0"/>
                        </a:spcAft>
                      </a:pPr>
                      <a:r>
                        <a:rPr lang="en-US" sz="1600" dirty="0" smtClean="0">
                          <a:effectLst/>
                          <a:latin typeface="+mn-lt"/>
                        </a:rPr>
                        <a:t>$39.95</a:t>
                      </a:r>
                      <a:endParaRPr lang="en-US" sz="1600" dirty="0">
                        <a:effectLst/>
                        <a:latin typeface="+mn-lt"/>
                      </a:endParaRPr>
                    </a:p>
                  </a:txBody>
                  <a:tcPr marL="62861" marR="62861" marT="0" marB="0"/>
                </a:tc>
                <a:tc>
                  <a:txBody>
                    <a:bodyPr/>
                    <a:lstStyle/>
                    <a:p>
                      <a:pPr algn="ctr">
                        <a:spcAft>
                          <a:spcPts val="0"/>
                        </a:spcAft>
                      </a:pPr>
                      <a:r>
                        <a:rPr lang="en-US" sz="1600" dirty="0" smtClean="0">
                          <a:effectLst/>
                          <a:latin typeface="+mn-lt"/>
                        </a:rPr>
                        <a:t>1</a:t>
                      </a:r>
                      <a:endParaRPr lang="en-US" sz="1600" dirty="0">
                        <a:effectLst/>
                        <a:latin typeface="+mn-lt"/>
                      </a:endParaRPr>
                    </a:p>
                  </a:txBody>
                  <a:tcPr marL="62861" marR="62861" marT="0" marB="0"/>
                </a:tc>
                <a:tc>
                  <a:txBody>
                    <a:bodyPr/>
                    <a:lstStyle/>
                    <a:p>
                      <a:pPr algn="ctr">
                        <a:spcAft>
                          <a:spcPts val="0"/>
                        </a:spcAft>
                      </a:pPr>
                      <a:r>
                        <a:rPr lang="en-US" sz="1600" dirty="0" smtClean="0">
                          <a:effectLst/>
                          <a:latin typeface="+mn-lt"/>
                        </a:rPr>
                        <a:t>$39.95</a:t>
                      </a:r>
                      <a:endParaRPr lang="en-US" sz="1600" dirty="0">
                        <a:effectLst/>
                        <a:latin typeface="+mn-lt"/>
                      </a:endParaRPr>
                    </a:p>
                  </a:txBody>
                  <a:tcPr marL="62861" marR="62861" marT="0" marB="0"/>
                </a:tc>
              </a:tr>
              <a:tr h="167628">
                <a:tc>
                  <a:txBody>
                    <a:bodyPr/>
                    <a:lstStyle/>
                    <a:p>
                      <a:pPr algn="ctr">
                        <a:spcAft>
                          <a:spcPts val="0"/>
                        </a:spcAft>
                      </a:pPr>
                      <a:r>
                        <a:rPr lang="en-US" sz="1600" dirty="0" smtClean="0">
                          <a:effectLst/>
                          <a:latin typeface="+mn-lt"/>
                        </a:rPr>
                        <a:t>LCD </a:t>
                      </a:r>
                      <a:r>
                        <a:rPr lang="en-US" sz="1600" dirty="0">
                          <a:effectLst/>
                          <a:latin typeface="+mn-lt"/>
                        </a:rPr>
                        <a:t>Screen</a:t>
                      </a:r>
                    </a:p>
                  </a:txBody>
                  <a:tcPr marL="62861" marR="62861" marT="0" marB="0"/>
                </a:tc>
                <a:tc>
                  <a:txBody>
                    <a:bodyPr/>
                    <a:lstStyle/>
                    <a:p>
                      <a:pPr algn="ctr">
                        <a:spcAft>
                          <a:spcPts val="0"/>
                        </a:spcAft>
                      </a:pPr>
                      <a:r>
                        <a:rPr lang="en-US" sz="1600" dirty="0" smtClean="0">
                          <a:effectLst/>
                          <a:latin typeface="+mn-lt"/>
                        </a:rPr>
                        <a:t>$17.99</a:t>
                      </a:r>
                      <a:endParaRPr lang="en-US" sz="1600" dirty="0">
                        <a:effectLst/>
                        <a:latin typeface="+mn-lt"/>
                      </a:endParaRPr>
                    </a:p>
                  </a:txBody>
                  <a:tcPr marL="62861" marR="62861" marT="0" marB="0"/>
                </a:tc>
                <a:tc>
                  <a:txBody>
                    <a:bodyPr/>
                    <a:lstStyle/>
                    <a:p>
                      <a:pPr algn="ctr">
                        <a:spcAft>
                          <a:spcPts val="0"/>
                        </a:spcAft>
                      </a:pPr>
                      <a:r>
                        <a:rPr lang="en-US" sz="1600" dirty="0">
                          <a:effectLst/>
                          <a:latin typeface="+mn-lt"/>
                        </a:rPr>
                        <a:t>1</a:t>
                      </a:r>
                    </a:p>
                  </a:txBody>
                  <a:tcPr marL="62861" marR="62861" marT="0" marB="0"/>
                </a:tc>
                <a:tc>
                  <a:txBody>
                    <a:bodyPr/>
                    <a:lstStyle/>
                    <a:p>
                      <a:pPr algn="ctr">
                        <a:spcAft>
                          <a:spcPts val="0"/>
                        </a:spcAft>
                      </a:pPr>
                      <a:r>
                        <a:rPr lang="en-US" sz="1600" dirty="0" smtClean="0">
                          <a:effectLst/>
                          <a:latin typeface="+mn-lt"/>
                        </a:rPr>
                        <a:t>$17.99</a:t>
                      </a:r>
                      <a:endParaRPr lang="en-US" sz="1600" dirty="0">
                        <a:effectLst/>
                        <a:latin typeface="+mn-lt"/>
                      </a:endParaRPr>
                    </a:p>
                  </a:txBody>
                  <a:tcPr marL="62861" marR="62861" marT="0" marB="0"/>
                </a:tc>
              </a:tr>
              <a:tr h="167628">
                <a:tc>
                  <a:txBody>
                    <a:bodyPr/>
                    <a:lstStyle/>
                    <a:p>
                      <a:pPr algn="ctr">
                        <a:spcAft>
                          <a:spcPts val="0"/>
                        </a:spcAft>
                      </a:pPr>
                      <a:r>
                        <a:rPr lang="en-US" sz="1600" dirty="0">
                          <a:effectLst/>
                          <a:latin typeface="+mn-lt"/>
                        </a:rPr>
                        <a:t>12v </a:t>
                      </a:r>
                      <a:r>
                        <a:rPr lang="en-US" sz="1600" dirty="0" smtClean="0">
                          <a:effectLst/>
                          <a:latin typeface="+mn-lt"/>
                        </a:rPr>
                        <a:t>Lead Battery</a:t>
                      </a:r>
                      <a:endParaRPr lang="en-US" sz="1600" dirty="0">
                        <a:effectLst/>
                        <a:latin typeface="+mn-lt"/>
                      </a:endParaRPr>
                    </a:p>
                  </a:txBody>
                  <a:tcPr marL="62861" marR="62861" marT="0" marB="0"/>
                </a:tc>
                <a:tc>
                  <a:txBody>
                    <a:bodyPr/>
                    <a:lstStyle/>
                    <a:p>
                      <a:pPr algn="ctr">
                        <a:spcAft>
                          <a:spcPts val="0"/>
                        </a:spcAft>
                      </a:pPr>
                      <a:r>
                        <a:rPr lang="en-US" sz="1600" dirty="0" smtClean="0">
                          <a:effectLst/>
                          <a:latin typeface="+mn-lt"/>
                        </a:rPr>
                        <a:t>$39.99</a:t>
                      </a:r>
                      <a:endParaRPr lang="en-US" sz="1600" dirty="0">
                        <a:effectLst/>
                        <a:latin typeface="+mn-lt"/>
                      </a:endParaRPr>
                    </a:p>
                  </a:txBody>
                  <a:tcPr marL="62861" marR="62861" marT="0" marB="0"/>
                </a:tc>
                <a:tc>
                  <a:txBody>
                    <a:bodyPr/>
                    <a:lstStyle/>
                    <a:p>
                      <a:pPr algn="ctr">
                        <a:spcAft>
                          <a:spcPts val="0"/>
                        </a:spcAft>
                      </a:pPr>
                      <a:r>
                        <a:rPr lang="en-US" sz="1600" dirty="0">
                          <a:effectLst/>
                          <a:latin typeface="+mn-lt"/>
                        </a:rPr>
                        <a:t>1</a:t>
                      </a:r>
                    </a:p>
                  </a:txBody>
                  <a:tcPr marL="62861" marR="62861" marT="0" marB="0"/>
                </a:tc>
                <a:tc>
                  <a:txBody>
                    <a:bodyPr/>
                    <a:lstStyle/>
                    <a:p>
                      <a:pPr algn="ctr">
                        <a:spcAft>
                          <a:spcPts val="0"/>
                        </a:spcAft>
                      </a:pPr>
                      <a:r>
                        <a:rPr lang="en-US" sz="1600" dirty="0" smtClean="0">
                          <a:effectLst/>
                          <a:latin typeface="+mn-lt"/>
                        </a:rPr>
                        <a:t>$39.99</a:t>
                      </a:r>
                      <a:endParaRPr lang="en-US" sz="1600" dirty="0">
                        <a:effectLst/>
                        <a:latin typeface="+mn-lt"/>
                      </a:endParaRPr>
                    </a:p>
                  </a:txBody>
                  <a:tcPr marL="62861" marR="62861" marT="0" marB="0"/>
                </a:tc>
              </a:tr>
              <a:tr h="167628">
                <a:tc>
                  <a:txBody>
                    <a:bodyPr/>
                    <a:lstStyle/>
                    <a:p>
                      <a:pPr algn="ctr">
                        <a:spcAft>
                          <a:spcPts val="0"/>
                        </a:spcAft>
                      </a:pPr>
                      <a:r>
                        <a:rPr lang="en-US" sz="1600" dirty="0" smtClean="0">
                          <a:effectLst/>
                          <a:latin typeface="+mn-lt"/>
                        </a:rPr>
                        <a:t>LT1676</a:t>
                      </a:r>
                      <a:r>
                        <a:rPr lang="en-US" sz="1600" baseline="0" dirty="0" smtClean="0">
                          <a:effectLst/>
                          <a:latin typeface="+mn-lt"/>
                        </a:rPr>
                        <a:t> Switching</a:t>
                      </a:r>
                      <a:r>
                        <a:rPr lang="en-US" sz="1600" dirty="0" smtClean="0">
                          <a:effectLst/>
                          <a:latin typeface="+mn-lt"/>
                        </a:rPr>
                        <a:t> </a:t>
                      </a:r>
                      <a:r>
                        <a:rPr lang="en-US" sz="1600" dirty="0">
                          <a:effectLst/>
                          <a:latin typeface="+mn-lt"/>
                        </a:rPr>
                        <a:t>Regulator</a:t>
                      </a:r>
                    </a:p>
                  </a:txBody>
                  <a:tcPr marL="62861" marR="62861" marT="0" marB="0"/>
                </a:tc>
                <a:tc>
                  <a:txBody>
                    <a:bodyPr/>
                    <a:lstStyle/>
                    <a:p>
                      <a:pPr algn="ctr">
                        <a:spcAft>
                          <a:spcPts val="0"/>
                        </a:spcAft>
                      </a:pPr>
                      <a:r>
                        <a:rPr lang="en-US" sz="1600" dirty="0" smtClean="0">
                          <a:effectLst/>
                          <a:latin typeface="+mn-lt"/>
                        </a:rPr>
                        <a:t>$5.88</a:t>
                      </a:r>
                      <a:endParaRPr lang="en-US" sz="1600" dirty="0">
                        <a:effectLst/>
                        <a:latin typeface="+mn-lt"/>
                      </a:endParaRPr>
                    </a:p>
                  </a:txBody>
                  <a:tcPr marL="62861" marR="62861" marT="0" marB="0"/>
                </a:tc>
                <a:tc>
                  <a:txBody>
                    <a:bodyPr/>
                    <a:lstStyle/>
                    <a:p>
                      <a:pPr algn="ctr">
                        <a:spcAft>
                          <a:spcPts val="0"/>
                        </a:spcAft>
                      </a:pPr>
                      <a:r>
                        <a:rPr lang="en-US" sz="1600" dirty="0">
                          <a:effectLst/>
                          <a:latin typeface="+mn-lt"/>
                        </a:rPr>
                        <a:t>2</a:t>
                      </a:r>
                    </a:p>
                  </a:txBody>
                  <a:tcPr marL="62861" marR="62861" marT="0" marB="0"/>
                </a:tc>
                <a:tc>
                  <a:txBody>
                    <a:bodyPr/>
                    <a:lstStyle/>
                    <a:p>
                      <a:pPr algn="ctr">
                        <a:spcAft>
                          <a:spcPts val="0"/>
                        </a:spcAft>
                      </a:pPr>
                      <a:r>
                        <a:rPr lang="en-US" sz="1600" dirty="0" smtClean="0">
                          <a:effectLst/>
                          <a:latin typeface="+mn-lt"/>
                        </a:rPr>
                        <a:t>$11.76</a:t>
                      </a:r>
                      <a:endParaRPr lang="en-US" sz="1600" dirty="0">
                        <a:effectLst/>
                        <a:latin typeface="+mn-lt"/>
                      </a:endParaRPr>
                    </a:p>
                  </a:txBody>
                  <a:tcPr marL="62861" marR="62861" marT="0" marB="0"/>
                </a:tc>
              </a:tr>
              <a:tr h="167628">
                <a:tc>
                  <a:txBody>
                    <a:bodyPr/>
                    <a:lstStyle/>
                    <a:p>
                      <a:pPr algn="ctr">
                        <a:spcAft>
                          <a:spcPts val="0"/>
                        </a:spcAft>
                      </a:pPr>
                      <a:r>
                        <a:rPr lang="en-US" sz="1600" dirty="0">
                          <a:effectLst/>
                          <a:latin typeface="+mn-lt"/>
                        </a:rPr>
                        <a:t>DC Power Connectors</a:t>
                      </a:r>
                    </a:p>
                  </a:txBody>
                  <a:tcPr marL="62861" marR="62861" marT="0" marB="0"/>
                </a:tc>
                <a:tc>
                  <a:txBody>
                    <a:bodyPr/>
                    <a:lstStyle/>
                    <a:p>
                      <a:pPr algn="ctr">
                        <a:spcAft>
                          <a:spcPts val="0"/>
                        </a:spcAft>
                      </a:pPr>
                      <a:r>
                        <a:rPr lang="en-US" sz="1600">
                          <a:effectLst/>
                          <a:latin typeface="+mn-lt"/>
                        </a:rPr>
                        <a:t>$1.26</a:t>
                      </a:r>
                    </a:p>
                  </a:txBody>
                  <a:tcPr marL="62861" marR="62861" marT="0" marB="0"/>
                </a:tc>
                <a:tc>
                  <a:txBody>
                    <a:bodyPr/>
                    <a:lstStyle/>
                    <a:p>
                      <a:pPr algn="ctr">
                        <a:spcAft>
                          <a:spcPts val="0"/>
                        </a:spcAft>
                      </a:pPr>
                      <a:r>
                        <a:rPr lang="en-US" sz="1600" dirty="0">
                          <a:effectLst/>
                          <a:latin typeface="+mn-lt"/>
                        </a:rPr>
                        <a:t>2</a:t>
                      </a:r>
                    </a:p>
                  </a:txBody>
                  <a:tcPr marL="62861" marR="62861" marT="0" marB="0"/>
                </a:tc>
                <a:tc>
                  <a:txBody>
                    <a:bodyPr/>
                    <a:lstStyle/>
                    <a:p>
                      <a:pPr algn="ctr">
                        <a:spcAft>
                          <a:spcPts val="0"/>
                        </a:spcAft>
                      </a:pPr>
                      <a:r>
                        <a:rPr lang="en-US" sz="1600" dirty="0">
                          <a:effectLst/>
                          <a:latin typeface="+mn-lt"/>
                        </a:rPr>
                        <a:t>$2.52</a:t>
                      </a:r>
                    </a:p>
                  </a:txBody>
                  <a:tcPr marL="62861" marR="62861" marT="0" marB="0"/>
                </a:tc>
              </a:tr>
              <a:tr h="167628">
                <a:tc>
                  <a:txBody>
                    <a:bodyPr/>
                    <a:lstStyle/>
                    <a:p>
                      <a:pPr algn="ctr">
                        <a:spcAft>
                          <a:spcPts val="0"/>
                        </a:spcAft>
                      </a:pPr>
                      <a:r>
                        <a:rPr lang="en-US" sz="1600" dirty="0">
                          <a:effectLst/>
                          <a:latin typeface="+mn-lt"/>
                        </a:rPr>
                        <a:t>Invacare Veranda Manual Wheelchair</a:t>
                      </a:r>
                    </a:p>
                  </a:txBody>
                  <a:tcPr marL="62861" marR="62861" marT="0" marB="0"/>
                </a:tc>
                <a:tc>
                  <a:txBody>
                    <a:bodyPr/>
                    <a:lstStyle/>
                    <a:p>
                      <a:pPr algn="ctr">
                        <a:spcAft>
                          <a:spcPts val="0"/>
                        </a:spcAft>
                      </a:pPr>
                      <a:r>
                        <a:rPr lang="en-US" sz="1600" dirty="0">
                          <a:effectLst/>
                          <a:latin typeface="+mn-lt"/>
                        </a:rPr>
                        <a:t>$99</a:t>
                      </a:r>
                    </a:p>
                  </a:txBody>
                  <a:tcPr marL="62861" marR="62861" marT="0" marB="0"/>
                </a:tc>
                <a:tc>
                  <a:txBody>
                    <a:bodyPr/>
                    <a:lstStyle/>
                    <a:p>
                      <a:pPr algn="ctr">
                        <a:spcAft>
                          <a:spcPts val="0"/>
                        </a:spcAft>
                      </a:pPr>
                      <a:r>
                        <a:rPr lang="en-US" sz="1600" dirty="0">
                          <a:effectLst/>
                          <a:latin typeface="+mn-lt"/>
                        </a:rPr>
                        <a:t>1</a:t>
                      </a:r>
                    </a:p>
                  </a:txBody>
                  <a:tcPr marL="62861" marR="62861" marT="0" marB="0"/>
                </a:tc>
                <a:tc>
                  <a:txBody>
                    <a:bodyPr/>
                    <a:lstStyle/>
                    <a:p>
                      <a:pPr algn="ctr">
                        <a:spcAft>
                          <a:spcPts val="0"/>
                        </a:spcAft>
                      </a:pPr>
                      <a:r>
                        <a:rPr lang="en-US" sz="1600" dirty="0">
                          <a:effectLst/>
                          <a:latin typeface="+mn-lt"/>
                        </a:rPr>
                        <a:t>$99</a:t>
                      </a:r>
                    </a:p>
                  </a:txBody>
                  <a:tcPr marL="62861" marR="62861" marT="0" marB="0"/>
                </a:tc>
              </a:tr>
              <a:tr h="167628">
                <a:tc>
                  <a:txBody>
                    <a:bodyPr/>
                    <a:lstStyle/>
                    <a:p>
                      <a:pPr algn="ctr">
                        <a:spcAft>
                          <a:spcPts val="0"/>
                        </a:spcAft>
                      </a:pPr>
                      <a:r>
                        <a:rPr lang="en-US" sz="1600" dirty="0" smtClean="0">
                          <a:effectLst/>
                          <a:latin typeface="+mn-lt"/>
                        </a:rPr>
                        <a:t>Parallax RFID </a:t>
                      </a:r>
                      <a:r>
                        <a:rPr lang="en-US" sz="1600" dirty="0">
                          <a:effectLst/>
                          <a:latin typeface="+mn-lt"/>
                        </a:rPr>
                        <a:t>Card Reader Module</a:t>
                      </a:r>
                    </a:p>
                  </a:txBody>
                  <a:tcPr marL="62861" marR="62861" marT="0" marB="0"/>
                </a:tc>
                <a:tc>
                  <a:txBody>
                    <a:bodyPr/>
                    <a:lstStyle/>
                    <a:p>
                      <a:pPr algn="ctr">
                        <a:spcAft>
                          <a:spcPts val="0"/>
                        </a:spcAft>
                      </a:pPr>
                      <a:r>
                        <a:rPr lang="en-US" sz="1600">
                          <a:effectLst/>
                          <a:latin typeface="+mn-lt"/>
                        </a:rPr>
                        <a:t>$42.99</a:t>
                      </a:r>
                    </a:p>
                  </a:txBody>
                  <a:tcPr marL="62861" marR="62861" marT="0" marB="0"/>
                </a:tc>
                <a:tc>
                  <a:txBody>
                    <a:bodyPr/>
                    <a:lstStyle/>
                    <a:p>
                      <a:pPr algn="ctr">
                        <a:spcAft>
                          <a:spcPts val="0"/>
                        </a:spcAft>
                      </a:pPr>
                      <a:r>
                        <a:rPr lang="en-US" sz="1600" dirty="0">
                          <a:effectLst/>
                          <a:latin typeface="+mn-lt"/>
                        </a:rPr>
                        <a:t>1</a:t>
                      </a:r>
                    </a:p>
                  </a:txBody>
                  <a:tcPr marL="62861" marR="62861" marT="0" marB="0"/>
                </a:tc>
                <a:tc>
                  <a:txBody>
                    <a:bodyPr/>
                    <a:lstStyle/>
                    <a:p>
                      <a:pPr algn="ctr">
                        <a:spcAft>
                          <a:spcPts val="0"/>
                        </a:spcAft>
                      </a:pPr>
                      <a:r>
                        <a:rPr lang="en-US" sz="1600" dirty="0">
                          <a:effectLst/>
                          <a:latin typeface="+mn-lt"/>
                        </a:rPr>
                        <a:t>$42.99</a:t>
                      </a:r>
                    </a:p>
                  </a:txBody>
                  <a:tcPr marL="62861" marR="62861" marT="0" marB="0"/>
                </a:tc>
              </a:tr>
              <a:tr h="167628">
                <a:tc>
                  <a:txBody>
                    <a:bodyPr/>
                    <a:lstStyle/>
                    <a:p>
                      <a:pPr algn="ctr">
                        <a:spcAft>
                          <a:spcPts val="0"/>
                        </a:spcAft>
                      </a:pPr>
                      <a:r>
                        <a:rPr lang="en-US" sz="1600" dirty="0">
                          <a:effectLst/>
                          <a:latin typeface="+mn-lt"/>
                        </a:rPr>
                        <a:t>RFID 54mm x 85mm Rectangle Tag</a:t>
                      </a:r>
                    </a:p>
                  </a:txBody>
                  <a:tcPr marL="62861" marR="62861" marT="0" marB="0"/>
                </a:tc>
                <a:tc>
                  <a:txBody>
                    <a:bodyPr/>
                    <a:lstStyle/>
                    <a:p>
                      <a:pPr algn="ctr">
                        <a:spcAft>
                          <a:spcPts val="0"/>
                        </a:spcAft>
                      </a:pPr>
                      <a:r>
                        <a:rPr lang="en-US" sz="1600">
                          <a:effectLst/>
                          <a:latin typeface="+mn-lt"/>
                        </a:rPr>
                        <a:t>$2.50</a:t>
                      </a:r>
                    </a:p>
                  </a:txBody>
                  <a:tcPr marL="62861" marR="62861" marT="0" marB="0"/>
                </a:tc>
                <a:tc>
                  <a:txBody>
                    <a:bodyPr/>
                    <a:lstStyle/>
                    <a:p>
                      <a:pPr algn="ctr">
                        <a:spcAft>
                          <a:spcPts val="0"/>
                        </a:spcAft>
                      </a:pPr>
                      <a:r>
                        <a:rPr lang="en-US" sz="1600" dirty="0">
                          <a:effectLst/>
                          <a:latin typeface="+mn-lt"/>
                        </a:rPr>
                        <a:t>1</a:t>
                      </a:r>
                    </a:p>
                  </a:txBody>
                  <a:tcPr marL="62861" marR="62861" marT="0" marB="0"/>
                </a:tc>
                <a:tc>
                  <a:txBody>
                    <a:bodyPr/>
                    <a:lstStyle/>
                    <a:p>
                      <a:pPr algn="ctr">
                        <a:spcAft>
                          <a:spcPts val="0"/>
                        </a:spcAft>
                      </a:pPr>
                      <a:r>
                        <a:rPr lang="en-US" sz="1600" dirty="0">
                          <a:effectLst/>
                          <a:latin typeface="+mn-lt"/>
                        </a:rPr>
                        <a:t>$2.50</a:t>
                      </a:r>
                    </a:p>
                  </a:txBody>
                  <a:tcPr marL="62861" marR="62861" marT="0" marB="0"/>
                </a:tc>
              </a:tr>
              <a:tr h="167628">
                <a:tc>
                  <a:txBody>
                    <a:bodyPr/>
                    <a:lstStyle/>
                    <a:p>
                      <a:pPr algn="ctr">
                        <a:spcAft>
                          <a:spcPts val="0"/>
                        </a:spcAft>
                      </a:pPr>
                      <a:r>
                        <a:rPr lang="en-US" sz="1600">
                          <a:effectLst/>
                          <a:latin typeface="+mn-lt"/>
                        </a:rPr>
                        <a:t>RFID Blue Eye Key Fob Tag</a:t>
                      </a:r>
                    </a:p>
                  </a:txBody>
                  <a:tcPr marL="62861" marR="62861" marT="0" marB="0"/>
                </a:tc>
                <a:tc>
                  <a:txBody>
                    <a:bodyPr/>
                    <a:lstStyle/>
                    <a:p>
                      <a:pPr algn="ctr">
                        <a:spcAft>
                          <a:spcPts val="0"/>
                        </a:spcAft>
                      </a:pPr>
                      <a:r>
                        <a:rPr lang="en-US" sz="1600">
                          <a:effectLst/>
                          <a:latin typeface="+mn-lt"/>
                        </a:rPr>
                        <a:t>$1.99</a:t>
                      </a:r>
                    </a:p>
                  </a:txBody>
                  <a:tcPr marL="62861" marR="62861" marT="0" marB="0"/>
                </a:tc>
                <a:tc>
                  <a:txBody>
                    <a:bodyPr/>
                    <a:lstStyle/>
                    <a:p>
                      <a:pPr algn="ctr">
                        <a:spcAft>
                          <a:spcPts val="0"/>
                        </a:spcAft>
                      </a:pPr>
                      <a:r>
                        <a:rPr lang="en-US" sz="1600" dirty="0">
                          <a:effectLst/>
                          <a:latin typeface="+mn-lt"/>
                        </a:rPr>
                        <a:t>1</a:t>
                      </a:r>
                    </a:p>
                  </a:txBody>
                  <a:tcPr marL="62861" marR="62861" marT="0" marB="0"/>
                </a:tc>
                <a:tc>
                  <a:txBody>
                    <a:bodyPr/>
                    <a:lstStyle/>
                    <a:p>
                      <a:pPr algn="ctr">
                        <a:spcAft>
                          <a:spcPts val="0"/>
                        </a:spcAft>
                      </a:pPr>
                      <a:r>
                        <a:rPr lang="en-US" sz="1600" dirty="0">
                          <a:effectLst/>
                          <a:latin typeface="+mn-lt"/>
                        </a:rPr>
                        <a:t>$1.99</a:t>
                      </a:r>
                    </a:p>
                  </a:txBody>
                  <a:tcPr marL="62861" marR="62861" marT="0" marB="0"/>
                </a:tc>
              </a:tr>
              <a:tr h="167628">
                <a:tc>
                  <a:txBody>
                    <a:bodyPr/>
                    <a:lstStyle/>
                    <a:p>
                      <a:pPr algn="ctr">
                        <a:spcAft>
                          <a:spcPts val="0"/>
                        </a:spcAft>
                      </a:pPr>
                      <a:r>
                        <a:rPr lang="en-US" sz="1600" dirty="0" smtClean="0">
                          <a:effectLst/>
                          <a:latin typeface="+mn-lt"/>
                        </a:rPr>
                        <a:t>Solenoid</a:t>
                      </a:r>
                      <a:endParaRPr lang="en-US" sz="1600" dirty="0">
                        <a:effectLst/>
                        <a:latin typeface="+mn-lt"/>
                      </a:endParaRPr>
                    </a:p>
                  </a:txBody>
                  <a:tcPr marL="62861" marR="62861" marT="0" marB="0"/>
                </a:tc>
                <a:tc>
                  <a:txBody>
                    <a:bodyPr/>
                    <a:lstStyle/>
                    <a:p>
                      <a:pPr algn="ctr">
                        <a:spcAft>
                          <a:spcPts val="0"/>
                        </a:spcAft>
                      </a:pPr>
                      <a:r>
                        <a:rPr lang="en-US" sz="1600" dirty="0" smtClean="0">
                          <a:effectLst/>
                          <a:latin typeface="+mn-lt"/>
                        </a:rPr>
                        <a:t>$54.70</a:t>
                      </a:r>
                      <a:endParaRPr lang="en-US" sz="1600" dirty="0">
                        <a:effectLst/>
                        <a:latin typeface="+mn-lt"/>
                      </a:endParaRPr>
                    </a:p>
                  </a:txBody>
                  <a:tcPr marL="62861" marR="62861" marT="0" marB="0"/>
                </a:tc>
                <a:tc>
                  <a:txBody>
                    <a:bodyPr/>
                    <a:lstStyle/>
                    <a:p>
                      <a:pPr algn="ctr">
                        <a:spcAft>
                          <a:spcPts val="0"/>
                        </a:spcAft>
                      </a:pPr>
                      <a:r>
                        <a:rPr lang="en-US" sz="1600" dirty="0" smtClean="0">
                          <a:effectLst/>
                          <a:latin typeface="+mn-lt"/>
                        </a:rPr>
                        <a:t>2</a:t>
                      </a:r>
                      <a:endParaRPr lang="en-US" sz="1600" dirty="0">
                        <a:effectLst/>
                        <a:latin typeface="+mn-lt"/>
                      </a:endParaRPr>
                    </a:p>
                  </a:txBody>
                  <a:tcPr marL="62861" marR="62861" marT="0" marB="0"/>
                </a:tc>
                <a:tc>
                  <a:txBody>
                    <a:bodyPr/>
                    <a:lstStyle/>
                    <a:p>
                      <a:pPr algn="ctr">
                        <a:spcAft>
                          <a:spcPts val="0"/>
                        </a:spcAft>
                      </a:pPr>
                      <a:r>
                        <a:rPr lang="en-US" sz="1600" dirty="0" smtClean="0">
                          <a:effectLst/>
                          <a:latin typeface="+mn-lt"/>
                        </a:rPr>
                        <a:t>$109.4</a:t>
                      </a:r>
                      <a:endParaRPr lang="en-US" sz="1600" dirty="0">
                        <a:effectLst/>
                        <a:latin typeface="+mn-lt"/>
                      </a:endParaRPr>
                    </a:p>
                  </a:txBody>
                  <a:tcPr marL="62861" marR="62861" marT="0" marB="0"/>
                </a:tc>
              </a:tr>
              <a:tr h="167628">
                <a:tc>
                  <a:txBody>
                    <a:bodyPr/>
                    <a:lstStyle/>
                    <a:p>
                      <a:pPr algn="ctr">
                        <a:spcAft>
                          <a:spcPts val="0"/>
                        </a:spcAft>
                      </a:pPr>
                      <a:r>
                        <a:rPr lang="en-US" sz="1600" dirty="0">
                          <a:effectLst/>
                          <a:latin typeface="+mn-lt"/>
                        </a:rPr>
                        <a:t>Avid BB7 Mechanical Disc Brake</a:t>
                      </a:r>
                    </a:p>
                  </a:txBody>
                  <a:tcPr marL="62861" marR="62861" marT="0" marB="0"/>
                </a:tc>
                <a:tc>
                  <a:txBody>
                    <a:bodyPr/>
                    <a:lstStyle/>
                    <a:p>
                      <a:pPr algn="ctr">
                        <a:spcAft>
                          <a:spcPts val="0"/>
                        </a:spcAft>
                      </a:pPr>
                      <a:r>
                        <a:rPr lang="en-US" sz="1600">
                          <a:effectLst/>
                          <a:latin typeface="+mn-lt"/>
                        </a:rPr>
                        <a:t>$51</a:t>
                      </a:r>
                    </a:p>
                  </a:txBody>
                  <a:tcPr marL="62861" marR="62861" marT="0" marB="0"/>
                </a:tc>
                <a:tc>
                  <a:txBody>
                    <a:bodyPr/>
                    <a:lstStyle/>
                    <a:p>
                      <a:pPr algn="ctr">
                        <a:spcAft>
                          <a:spcPts val="0"/>
                        </a:spcAft>
                      </a:pPr>
                      <a:r>
                        <a:rPr lang="en-US" sz="1600" dirty="0">
                          <a:effectLst/>
                          <a:latin typeface="+mn-lt"/>
                        </a:rPr>
                        <a:t>2</a:t>
                      </a:r>
                    </a:p>
                  </a:txBody>
                  <a:tcPr marL="62861" marR="62861" marT="0" marB="0"/>
                </a:tc>
                <a:tc>
                  <a:txBody>
                    <a:bodyPr/>
                    <a:lstStyle/>
                    <a:p>
                      <a:pPr algn="ctr">
                        <a:spcAft>
                          <a:spcPts val="0"/>
                        </a:spcAft>
                      </a:pPr>
                      <a:r>
                        <a:rPr lang="en-US" sz="1600" dirty="0">
                          <a:effectLst/>
                          <a:latin typeface="+mn-lt"/>
                        </a:rPr>
                        <a:t>$102</a:t>
                      </a:r>
                    </a:p>
                  </a:txBody>
                  <a:tcPr marL="62861" marR="62861" marT="0" marB="0"/>
                </a:tc>
              </a:tr>
              <a:tr h="167628">
                <a:tc>
                  <a:txBody>
                    <a:bodyPr/>
                    <a:lstStyle/>
                    <a:p>
                      <a:pPr algn="ctr">
                        <a:spcAft>
                          <a:spcPts val="0"/>
                        </a:spcAft>
                      </a:pPr>
                      <a:r>
                        <a:rPr lang="en-US" sz="1600" dirty="0" err="1" smtClean="0">
                          <a:effectLst/>
                          <a:latin typeface="+mn-lt"/>
                        </a:rPr>
                        <a:t>Perfboard</a:t>
                      </a:r>
                      <a:endParaRPr lang="en-US" sz="1600" dirty="0">
                        <a:effectLst/>
                        <a:latin typeface="+mn-lt"/>
                      </a:endParaRPr>
                    </a:p>
                  </a:txBody>
                  <a:tcPr marL="62861" marR="62861" marT="0" marB="0"/>
                </a:tc>
                <a:tc>
                  <a:txBody>
                    <a:bodyPr/>
                    <a:lstStyle/>
                    <a:p>
                      <a:pPr algn="ctr">
                        <a:spcAft>
                          <a:spcPts val="0"/>
                        </a:spcAft>
                      </a:pPr>
                      <a:r>
                        <a:rPr lang="en-US" sz="1600" dirty="0" smtClean="0">
                          <a:effectLst/>
                          <a:latin typeface="+mn-lt"/>
                        </a:rPr>
                        <a:t>$4.00</a:t>
                      </a:r>
                      <a:endParaRPr lang="en-US" sz="1600" dirty="0">
                        <a:effectLst/>
                        <a:latin typeface="+mn-lt"/>
                      </a:endParaRPr>
                    </a:p>
                  </a:txBody>
                  <a:tcPr marL="62861" marR="62861" marT="0" marB="0"/>
                </a:tc>
                <a:tc>
                  <a:txBody>
                    <a:bodyPr/>
                    <a:lstStyle/>
                    <a:p>
                      <a:pPr algn="ctr">
                        <a:spcAft>
                          <a:spcPts val="0"/>
                        </a:spcAft>
                      </a:pPr>
                      <a:r>
                        <a:rPr lang="en-US" sz="1600" dirty="0" smtClean="0">
                          <a:effectLst/>
                          <a:latin typeface="+mn-lt"/>
                        </a:rPr>
                        <a:t>2</a:t>
                      </a:r>
                      <a:endParaRPr lang="en-US" sz="1600" dirty="0">
                        <a:effectLst/>
                        <a:latin typeface="+mn-lt"/>
                      </a:endParaRPr>
                    </a:p>
                  </a:txBody>
                  <a:tcPr marL="62861" marR="62861" marT="0" marB="0"/>
                </a:tc>
                <a:tc>
                  <a:txBody>
                    <a:bodyPr/>
                    <a:lstStyle/>
                    <a:p>
                      <a:pPr algn="ctr">
                        <a:spcAft>
                          <a:spcPts val="0"/>
                        </a:spcAft>
                      </a:pPr>
                      <a:r>
                        <a:rPr lang="en-US" sz="1600" dirty="0" smtClean="0">
                          <a:effectLst/>
                          <a:latin typeface="+mn-lt"/>
                        </a:rPr>
                        <a:t>$8.00</a:t>
                      </a:r>
                      <a:endParaRPr lang="en-US" sz="1600" dirty="0">
                        <a:effectLst/>
                        <a:latin typeface="+mn-lt"/>
                      </a:endParaRPr>
                    </a:p>
                  </a:txBody>
                  <a:tcPr marL="62861" marR="62861" marT="0" marB="0"/>
                </a:tc>
              </a:tr>
              <a:tr h="167628">
                <a:tc>
                  <a:txBody>
                    <a:bodyPr/>
                    <a:lstStyle/>
                    <a:p>
                      <a:pPr algn="ctr">
                        <a:spcAft>
                          <a:spcPts val="0"/>
                        </a:spcAft>
                      </a:pPr>
                      <a:r>
                        <a:rPr lang="en-US" sz="1600" dirty="0">
                          <a:effectLst/>
                          <a:latin typeface="+mn-lt"/>
                        </a:rPr>
                        <a:t>Total</a:t>
                      </a:r>
                    </a:p>
                  </a:txBody>
                  <a:tcPr marL="62861" marR="62861" marT="0" marB="0"/>
                </a:tc>
                <a:tc gridSpan="2">
                  <a:txBody>
                    <a:bodyPr/>
                    <a:lstStyle/>
                    <a:p>
                      <a:pPr algn="ctr">
                        <a:spcAft>
                          <a:spcPts val="0"/>
                        </a:spcAft>
                      </a:pPr>
                      <a:r>
                        <a:rPr lang="en-US" sz="1600">
                          <a:effectLst/>
                          <a:latin typeface="+mn-lt"/>
                        </a:rPr>
                        <a:t> </a:t>
                      </a:r>
                    </a:p>
                  </a:txBody>
                  <a:tcPr marL="62861" marR="62861" marT="0" marB="0"/>
                </a:tc>
                <a:tc hMerge="1">
                  <a:txBody>
                    <a:bodyPr/>
                    <a:lstStyle/>
                    <a:p>
                      <a:endParaRPr lang="en-US"/>
                    </a:p>
                  </a:txBody>
                  <a:tcPr/>
                </a:tc>
                <a:tc>
                  <a:txBody>
                    <a:bodyPr/>
                    <a:lstStyle/>
                    <a:p>
                      <a:pPr algn="ctr">
                        <a:spcAft>
                          <a:spcPts val="0"/>
                        </a:spcAft>
                      </a:pPr>
                      <a:r>
                        <a:rPr lang="en-US" sz="1600" dirty="0" smtClean="0">
                          <a:effectLst/>
                          <a:latin typeface="+mn-lt"/>
                        </a:rPr>
                        <a:t>$652.01</a:t>
                      </a:r>
                      <a:endParaRPr lang="en-US" sz="1600" dirty="0">
                        <a:effectLst/>
                        <a:latin typeface="+mn-lt"/>
                      </a:endParaRPr>
                    </a:p>
                  </a:txBody>
                  <a:tcPr marL="62861" marR="62861" marT="0" marB="0"/>
                </a:tc>
              </a:tr>
            </a:tbl>
          </a:graphicData>
        </a:graphic>
      </p:graphicFrame>
    </p:spTree>
    <p:extLst>
      <p:ext uri="{BB962C8B-B14F-4D97-AF65-F5344CB8AC3E}">
        <p14:creationId xmlns:p14="http://schemas.microsoft.com/office/powerpoint/2010/main" val="825852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Distribution </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091002243"/>
              </p:ext>
            </p:extLst>
          </p:nvPr>
        </p:nvGraphicFramePr>
        <p:xfrm>
          <a:off x="914400" y="1676400"/>
          <a:ext cx="7772400" cy="3606800"/>
        </p:xfrm>
        <a:graphic>
          <a:graphicData uri="http://schemas.openxmlformats.org/drawingml/2006/table">
            <a:tbl>
              <a:tblPr firstRow="1" bandRow="1">
                <a:tableStyleId>{5C22544A-7EE6-4342-B048-85BDC9FD1C3A}</a:tableStyleId>
              </a:tblPr>
              <a:tblGrid>
                <a:gridCol w="1554480"/>
                <a:gridCol w="1554480"/>
                <a:gridCol w="1554480"/>
                <a:gridCol w="1554480"/>
                <a:gridCol w="1554480"/>
              </a:tblGrid>
              <a:tr h="370840">
                <a:tc>
                  <a:txBody>
                    <a:bodyPr/>
                    <a:lstStyle/>
                    <a:p>
                      <a:endParaRPr lang="en-US" b="1" dirty="0"/>
                    </a:p>
                  </a:txBody>
                  <a:tcPr/>
                </a:tc>
                <a:tc>
                  <a:txBody>
                    <a:bodyPr/>
                    <a:lstStyle/>
                    <a:p>
                      <a:r>
                        <a:rPr lang="en-US" b="1" dirty="0" smtClean="0"/>
                        <a:t>Angelo</a:t>
                      </a:r>
                      <a:endParaRPr lang="en-US" b="1" dirty="0"/>
                    </a:p>
                  </a:txBody>
                  <a:tcPr/>
                </a:tc>
                <a:tc>
                  <a:txBody>
                    <a:bodyPr/>
                    <a:lstStyle/>
                    <a:p>
                      <a:r>
                        <a:rPr lang="en-US" b="1" dirty="0" smtClean="0"/>
                        <a:t>Ryan</a:t>
                      </a:r>
                      <a:endParaRPr lang="en-US" b="1" dirty="0"/>
                    </a:p>
                  </a:txBody>
                  <a:tcPr/>
                </a:tc>
                <a:tc>
                  <a:txBody>
                    <a:bodyPr/>
                    <a:lstStyle/>
                    <a:p>
                      <a:r>
                        <a:rPr lang="en-US" b="1" dirty="0" smtClean="0"/>
                        <a:t>Trent</a:t>
                      </a:r>
                      <a:endParaRPr lang="en-US" b="1" dirty="0"/>
                    </a:p>
                  </a:txBody>
                  <a:tcPr/>
                </a:tc>
                <a:tc>
                  <a:txBody>
                    <a:bodyPr/>
                    <a:lstStyle/>
                    <a:p>
                      <a:r>
                        <a:rPr lang="en-US" b="1" dirty="0" err="1" smtClean="0"/>
                        <a:t>Lomar</a:t>
                      </a:r>
                      <a:endParaRPr lang="en-US" b="1" dirty="0"/>
                    </a:p>
                  </a:txBody>
                  <a:tcPr/>
                </a:tc>
              </a:tr>
              <a:tr h="370840">
                <a:tc>
                  <a:txBody>
                    <a:bodyPr/>
                    <a:lstStyle/>
                    <a:p>
                      <a:r>
                        <a:rPr lang="en-US" b="1" smtClean="0"/>
                        <a:t>GPS</a:t>
                      </a:r>
                      <a:endParaRPr lang="en-US" b="1" dirty="0"/>
                    </a:p>
                  </a:txBody>
                  <a:tcPr/>
                </a:tc>
                <a:tc>
                  <a:txBody>
                    <a:bodyPr/>
                    <a:lstStyle/>
                    <a:p>
                      <a:pPr algn="ctr"/>
                      <a:r>
                        <a:rPr lang="en-US" b="1" smtClean="0"/>
                        <a:t>X</a:t>
                      </a:r>
                      <a:endParaRPr lang="en-US" b="1" dirty="0"/>
                    </a:p>
                  </a:txBody>
                  <a:tcPr/>
                </a:tc>
                <a:tc>
                  <a:txBody>
                    <a:bodyPr/>
                    <a:lstStyle/>
                    <a:p>
                      <a:pPr algn="ctr"/>
                      <a:endParaRPr lang="en-US" b="1"/>
                    </a:p>
                  </a:txBody>
                  <a:tcPr/>
                </a:tc>
                <a:tc>
                  <a:txBody>
                    <a:bodyPr/>
                    <a:lstStyle/>
                    <a:p>
                      <a:pPr algn="ctr"/>
                      <a:endParaRPr lang="en-US" b="1"/>
                    </a:p>
                  </a:txBody>
                  <a:tcPr/>
                </a:tc>
                <a:tc>
                  <a:txBody>
                    <a:bodyPr/>
                    <a:lstStyle/>
                    <a:p>
                      <a:pPr algn="ctr"/>
                      <a:endParaRPr lang="en-US" b="1"/>
                    </a:p>
                  </a:txBody>
                  <a:tcPr/>
                </a:tc>
              </a:tr>
              <a:tr h="370840">
                <a:tc>
                  <a:txBody>
                    <a:bodyPr/>
                    <a:lstStyle/>
                    <a:p>
                      <a:r>
                        <a:rPr lang="en-US" b="1" smtClean="0"/>
                        <a:t>GSM</a:t>
                      </a:r>
                      <a:endParaRPr lang="en-US" b="1" dirty="0"/>
                    </a:p>
                  </a:txBody>
                  <a:tcPr/>
                </a:tc>
                <a:tc>
                  <a:txBody>
                    <a:bodyPr/>
                    <a:lstStyle/>
                    <a:p>
                      <a:pPr algn="ctr"/>
                      <a:r>
                        <a:rPr lang="en-US" b="1" smtClean="0"/>
                        <a:t>X</a:t>
                      </a:r>
                      <a:endParaRPr lang="en-US" b="1" dirty="0"/>
                    </a:p>
                  </a:txBody>
                  <a:tcPr/>
                </a:tc>
                <a:tc>
                  <a:txBody>
                    <a:bodyPr/>
                    <a:lstStyle/>
                    <a:p>
                      <a:pPr algn="ctr"/>
                      <a:endParaRPr lang="en-US" b="1"/>
                    </a:p>
                  </a:txBody>
                  <a:tcPr/>
                </a:tc>
                <a:tc>
                  <a:txBody>
                    <a:bodyPr/>
                    <a:lstStyle/>
                    <a:p>
                      <a:pPr algn="ctr"/>
                      <a:endParaRPr lang="en-US" b="1"/>
                    </a:p>
                  </a:txBody>
                  <a:tcPr/>
                </a:tc>
                <a:tc>
                  <a:txBody>
                    <a:bodyPr/>
                    <a:lstStyle/>
                    <a:p>
                      <a:pPr algn="ctr"/>
                      <a:endParaRPr lang="en-US" b="1" dirty="0"/>
                    </a:p>
                  </a:txBody>
                  <a:tcPr/>
                </a:tc>
              </a:tr>
              <a:tr h="370840">
                <a:tc>
                  <a:txBody>
                    <a:bodyPr/>
                    <a:lstStyle/>
                    <a:p>
                      <a:r>
                        <a:rPr lang="en-US" b="1" smtClean="0"/>
                        <a:t>RFID</a:t>
                      </a:r>
                      <a:endParaRPr lang="en-US" b="1" dirty="0"/>
                    </a:p>
                  </a:txBody>
                  <a:tcPr/>
                </a:tc>
                <a:tc>
                  <a:txBody>
                    <a:bodyPr/>
                    <a:lstStyle/>
                    <a:p>
                      <a:pPr algn="ctr"/>
                      <a:endParaRPr lang="en-US" b="1" dirty="0"/>
                    </a:p>
                  </a:txBody>
                  <a:tcPr/>
                </a:tc>
                <a:tc>
                  <a:txBody>
                    <a:bodyPr/>
                    <a:lstStyle/>
                    <a:p>
                      <a:pPr algn="ctr"/>
                      <a:r>
                        <a:rPr lang="en-US" b="1" smtClean="0"/>
                        <a:t>X</a:t>
                      </a:r>
                      <a:endParaRPr lang="en-US" b="1" dirty="0"/>
                    </a:p>
                  </a:txBody>
                  <a:tcPr/>
                </a:tc>
                <a:tc>
                  <a:txBody>
                    <a:bodyPr/>
                    <a:lstStyle/>
                    <a:p>
                      <a:pPr algn="ctr"/>
                      <a:endParaRPr lang="en-US" b="1" dirty="0"/>
                    </a:p>
                  </a:txBody>
                  <a:tcPr/>
                </a:tc>
                <a:tc>
                  <a:txBody>
                    <a:bodyPr/>
                    <a:lstStyle/>
                    <a:p>
                      <a:pPr algn="ctr"/>
                      <a:endParaRPr lang="en-US" b="1" dirty="0"/>
                    </a:p>
                  </a:txBody>
                  <a:tcPr/>
                </a:tc>
              </a:tr>
              <a:tr h="370840">
                <a:tc>
                  <a:txBody>
                    <a:bodyPr/>
                    <a:lstStyle/>
                    <a:p>
                      <a:r>
                        <a:rPr lang="en-US" b="1" smtClean="0"/>
                        <a:t>Software</a:t>
                      </a:r>
                      <a:endParaRPr lang="en-US" b="1" dirty="0"/>
                    </a:p>
                  </a:txBody>
                  <a:tcPr/>
                </a:tc>
                <a:tc>
                  <a:txBody>
                    <a:bodyPr/>
                    <a:lstStyle/>
                    <a:p>
                      <a:pPr algn="ctr"/>
                      <a:r>
                        <a:rPr lang="en-US" b="1" smtClean="0"/>
                        <a:t>X</a:t>
                      </a:r>
                      <a:endParaRPr lang="en-US" b="1" dirty="0"/>
                    </a:p>
                  </a:txBody>
                  <a:tcPr/>
                </a:tc>
                <a:tc>
                  <a:txBody>
                    <a:bodyPr/>
                    <a:lstStyle/>
                    <a:p>
                      <a:pPr algn="ctr"/>
                      <a:r>
                        <a:rPr lang="en-US" b="1" smtClean="0"/>
                        <a:t>X</a:t>
                      </a:r>
                      <a:endParaRPr lang="en-US" b="1" dirty="0"/>
                    </a:p>
                  </a:txBody>
                  <a:tcPr/>
                </a:tc>
                <a:tc>
                  <a:txBody>
                    <a:bodyPr/>
                    <a:lstStyle/>
                    <a:p>
                      <a:pPr algn="ctr"/>
                      <a:endParaRPr lang="en-US" b="1" dirty="0"/>
                    </a:p>
                  </a:txBody>
                  <a:tcPr/>
                </a:tc>
                <a:tc>
                  <a:txBody>
                    <a:bodyPr/>
                    <a:lstStyle/>
                    <a:p>
                      <a:pPr algn="ctr"/>
                      <a:endParaRPr lang="en-US" b="1" dirty="0"/>
                    </a:p>
                  </a:txBody>
                  <a:tcPr/>
                </a:tc>
              </a:tr>
              <a:tr h="370840">
                <a:tc>
                  <a:txBody>
                    <a:bodyPr/>
                    <a:lstStyle/>
                    <a:p>
                      <a:r>
                        <a:rPr lang="en-US" b="1" smtClean="0"/>
                        <a:t>LCD</a:t>
                      </a: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r>
                        <a:rPr lang="en-US" b="1" smtClean="0"/>
                        <a:t>X</a:t>
                      </a:r>
                      <a:endParaRPr lang="en-US" b="1" dirty="0"/>
                    </a:p>
                  </a:txBody>
                  <a:tcPr/>
                </a:tc>
              </a:tr>
              <a:tr h="370840">
                <a:tc>
                  <a:txBody>
                    <a:bodyPr/>
                    <a:lstStyle/>
                    <a:p>
                      <a:r>
                        <a:rPr lang="en-US" b="1" smtClean="0"/>
                        <a:t>Pressure Pads</a:t>
                      </a:r>
                      <a:endParaRPr lang="en-US" b="1" dirty="0"/>
                    </a:p>
                  </a:txBody>
                  <a:tcPr/>
                </a:tc>
                <a:tc>
                  <a:txBody>
                    <a:bodyPr/>
                    <a:lstStyle/>
                    <a:p>
                      <a:pPr algn="ctr"/>
                      <a:endParaRPr lang="en-US" b="1"/>
                    </a:p>
                  </a:txBody>
                  <a:tcPr/>
                </a:tc>
                <a:tc>
                  <a:txBody>
                    <a:bodyPr/>
                    <a:lstStyle/>
                    <a:p>
                      <a:pPr algn="ctr"/>
                      <a:endParaRPr lang="en-US" b="1" dirty="0"/>
                    </a:p>
                  </a:txBody>
                  <a:tcPr/>
                </a:tc>
                <a:tc>
                  <a:txBody>
                    <a:bodyPr/>
                    <a:lstStyle/>
                    <a:p>
                      <a:pPr algn="ctr"/>
                      <a:r>
                        <a:rPr lang="en-US" b="1" smtClean="0"/>
                        <a:t>X</a:t>
                      </a:r>
                      <a:endParaRPr lang="en-US" b="1" dirty="0"/>
                    </a:p>
                  </a:txBody>
                  <a:tcPr/>
                </a:tc>
                <a:tc>
                  <a:txBody>
                    <a:bodyPr/>
                    <a:lstStyle/>
                    <a:p>
                      <a:pPr algn="ctr"/>
                      <a:endParaRPr lang="en-US" b="1" dirty="0"/>
                    </a:p>
                  </a:txBody>
                  <a:tcPr/>
                </a:tc>
              </a:tr>
              <a:tr h="370840">
                <a:tc>
                  <a:txBody>
                    <a:bodyPr/>
                    <a:lstStyle/>
                    <a:p>
                      <a:r>
                        <a:rPr lang="en-US" b="1" smtClean="0"/>
                        <a:t>Locking Mechanism</a:t>
                      </a:r>
                      <a:endParaRPr lang="en-US" b="1" dirty="0"/>
                    </a:p>
                  </a:txBody>
                  <a:tcPr/>
                </a:tc>
                <a:tc>
                  <a:txBody>
                    <a:bodyPr/>
                    <a:lstStyle/>
                    <a:p>
                      <a:pPr algn="ctr"/>
                      <a:endParaRPr lang="en-US" b="1"/>
                    </a:p>
                  </a:txBody>
                  <a:tcPr/>
                </a:tc>
                <a:tc>
                  <a:txBody>
                    <a:bodyPr/>
                    <a:lstStyle/>
                    <a:p>
                      <a:pPr algn="ctr"/>
                      <a:endParaRPr lang="en-US" b="1"/>
                    </a:p>
                  </a:txBody>
                  <a:tcPr/>
                </a:tc>
                <a:tc>
                  <a:txBody>
                    <a:bodyPr/>
                    <a:lstStyle/>
                    <a:p>
                      <a:pPr algn="ctr"/>
                      <a:r>
                        <a:rPr lang="en-US" b="1" smtClean="0"/>
                        <a:t>X</a:t>
                      </a:r>
                      <a:endParaRPr lang="en-US" b="1" dirty="0"/>
                    </a:p>
                  </a:txBody>
                  <a:tcPr/>
                </a:tc>
                <a:tc>
                  <a:txBody>
                    <a:bodyPr/>
                    <a:lstStyle/>
                    <a:p>
                      <a:pPr algn="ctr"/>
                      <a:endParaRPr lang="en-US" b="1" dirty="0"/>
                    </a:p>
                  </a:txBody>
                  <a:tcPr/>
                </a:tc>
              </a:tr>
              <a:tr h="370840">
                <a:tc>
                  <a:txBody>
                    <a:bodyPr/>
                    <a:lstStyle/>
                    <a:p>
                      <a:r>
                        <a:rPr lang="en-US" b="1" smtClean="0"/>
                        <a:t>Power</a:t>
                      </a:r>
                      <a:endParaRPr lang="en-US" b="1" dirty="0"/>
                    </a:p>
                  </a:txBody>
                  <a:tcPr/>
                </a:tc>
                <a:tc>
                  <a:txBody>
                    <a:bodyPr/>
                    <a:lstStyle/>
                    <a:p>
                      <a:pPr algn="ctr"/>
                      <a:endParaRPr lang="en-US" b="1"/>
                    </a:p>
                  </a:txBody>
                  <a:tcPr/>
                </a:tc>
                <a:tc>
                  <a:txBody>
                    <a:bodyPr/>
                    <a:lstStyle/>
                    <a:p>
                      <a:pPr algn="ctr"/>
                      <a:endParaRPr lang="en-US" b="1"/>
                    </a:p>
                  </a:txBody>
                  <a:tcPr/>
                </a:tc>
                <a:tc>
                  <a:txBody>
                    <a:bodyPr/>
                    <a:lstStyle/>
                    <a:p>
                      <a:pPr algn="ctr"/>
                      <a:endParaRPr lang="en-US" b="1" dirty="0"/>
                    </a:p>
                  </a:txBody>
                  <a:tcPr/>
                </a:tc>
                <a:tc>
                  <a:txBody>
                    <a:bodyPr/>
                    <a:lstStyle/>
                    <a:p>
                      <a:pPr algn="ctr"/>
                      <a:r>
                        <a:rPr lang="en-US" b="1" dirty="0" smtClean="0"/>
                        <a:t>X</a:t>
                      </a:r>
                      <a:endParaRPr lang="en-US" b="1" dirty="0"/>
                    </a:p>
                  </a:txBody>
                  <a:tcPr/>
                </a:tc>
              </a:tr>
            </a:tbl>
          </a:graphicData>
        </a:graphic>
      </p:graphicFrame>
    </p:spTree>
    <p:extLst>
      <p:ext uri="{BB962C8B-B14F-4D97-AF65-F5344CB8AC3E}">
        <p14:creationId xmlns:p14="http://schemas.microsoft.com/office/powerpoint/2010/main" val="2519477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7" name="Picture 3" descr="C:\Users\Floppy(Fata)\AppData\Local\Microsoft\Windows\Temporary Internet Files\Content.IE5\K07DWU65\MM90030336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438400"/>
            <a:ext cx="2285999" cy="2185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59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Receiver Overview</a:t>
            </a:r>
            <a:endParaRPr lang="en-US" dirty="0"/>
          </a:p>
        </p:txBody>
      </p:sp>
      <p:pic>
        <p:nvPicPr>
          <p:cNvPr id="4" name="Content Placeholder 3" descr="https://lh3.googleusercontent.com/-nOyGLUPUSiybsDj5WXg_RPnMYZSlRyD1jFW24yq5KrytCHo0Ul-tUiNXvpBKJuaB-_aCL_kmgPPT0qWgluctzgg8ujzUM0Lt_AD27A8pe0XjzekqpNMCGiL"/>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4466697" y="1447800"/>
            <a:ext cx="3915303" cy="4572000"/>
          </a:xfrm>
          <a:prstGeom prst="rect">
            <a:avLst/>
          </a:prstGeom>
          <a:noFill/>
          <a:ln>
            <a:noFill/>
          </a:ln>
        </p:spPr>
      </p:pic>
      <p:sp>
        <p:nvSpPr>
          <p:cNvPr id="5" name="TextBox 4"/>
          <p:cNvSpPr txBox="1"/>
          <p:nvPr/>
        </p:nvSpPr>
        <p:spPr>
          <a:xfrm>
            <a:off x="533400" y="1524000"/>
            <a:ext cx="38862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4 Pins</a:t>
            </a:r>
          </a:p>
          <a:p>
            <a:pPr marL="742950" lvl="1" indent="-285750">
              <a:buFont typeface="Arial" panose="020B0604020202020204" pitchFamily="34" charset="0"/>
              <a:buChar char="•"/>
            </a:pPr>
            <a:r>
              <a:rPr lang="en-US" dirty="0" smtClean="0"/>
              <a:t>VCC  (+5V)</a:t>
            </a:r>
          </a:p>
          <a:p>
            <a:pPr marL="742950" lvl="1" indent="-285750">
              <a:buFont typeface="Arial" panose="020B0604020202020204" pitchFamily="34" charset="0"/>
              <a:buChar char="•"/>
            </a:pPr>
            <a:r>
              <a:rPr lang="en-US" dirty="0" smtClean="0"/>
              <a:t>GND</a:t>
            </a:r>
          </a:p>
          <a:p>
            <a:pPr marL="742950" lvl="1" indent="-285750">
              <a:buFont typeface="Arial" panose="020B0604020202020204" pitchFamily="34" charset="0"/>
              <a:buChar char="•"/>
            </a:pPr>
            <a:r>
              <a:rPr lang="en-US" dirty="0" smtClean="0"/>
              <a:t>/ENABLE (input)</a:t>
            </a:r>
          </a:p>
          <a:p>
            <a:pPr marL="742950" lvl="1" indent="-285750">
              <a:buFont typeface="Arial" panose="020B0604020202020204" pitchFamily="34" charset="0"/>
              <a:buChar char="•"/>
            </a:pPr>
            <a:r>
              <a:rPr lang="en-US" dirty="0" smtClean="0"/>
              <a:t>SOUT (output)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Small size, efficient</a:t>
            </a:r>
          </a:p>
          <a:p>
            <a:pPr marL="742950" lvl="1" indent="-285750">
              <a:buFont typeface="Arial" panose="020B0604020202020204" pitchFamily="34" charset="0"/>
              <a:buChar char="•"/>
            </a:pPr>
            <a:r>
              <a:rPr lang="en-US" dirty="0" smtClean="0"/>
              <a:t>Allows for convenient placement on the wheelchair</a:t>
            </a:r>
          </a:p>
          <a:p>
            <a:pPr marL="742950" lvl="1" indent="-285750">
              <a:buFont typeface="Arial" panose="020B0604020202020204" pitchFamily="34" charset="0"/>
              <a:buChar char="•"/>
            </a:pPr>
            <a:r>
              <a:rPr lang="en-US" dirty="0" smtClean="0"/>
              <a:t>Low power use when scanning, and almost-zero power use when not scanning.</a:t>
            </a:r>
            <a:endParaRPr lang="en-US" dirty="0"/>
          </a:p>
        </p:txBody>
      </p:sp>
    </p:spTree>
    <p:extLst>
      <p:ext uri="{BB962C8B-B14F-4D97-AF65-F5344CB8AC3E}">
        <p14:creationId xmlns:p14="http://schemas.microsoft.com/office/powerpoint/2010/main" val="3223017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Receiver Overview</a:t>
            </a:r>
            <a:endParaRPr lang="en-US" dirty="0"/>
          </a:p>
        </p:txBody>
      </p:sp>
      <p:sp>
        <p:nvSpPr>
          <p:cNvPr id="3" name="Content Placeholder 2"/>
          <p:cNvSpPr>
            <a:spLocks noGrp="1"/>
          </p:cNvSpPr>
          <p:nvPr>
            <p:ph sz="quarter" idx="1"/>
          </p:nvPr>
        </p:nvSpPr>
        <p:spPr/>
        <p:txBody>
          <a:bodyPr/>
          <a:lstStyle/>
          <a:p>
            <a:r>
              <a:rPr lang="en-US" dirty="0" smtClean="0"/>
              <a:t>/ENABLE Flag (input)</a:t>
            </a:r>
          </a:p>
          <a:p>
            <a:pPr lvl="1"/>
            <a:r>
              <a:rPr lang="en-US" dirty="0" smtClean="0"/>
              <a:t>HIGH = Scanner is off, power consumption is down.</a:t>
            </a:r>
          </a:p>
          <a:p>
            <a:pPr lvl="1"/>
            <a:r>
              <a:rPr lang="en-US" dirty="0" smtClean="0"/>
              <a:t>LOW = Scanning actively for keys and passing them out serially to the SOUT line</a:t>
            </a:r>
          </a:p>
          <a:p>
            <a:r>
              <a:rPr lang="en-US" dirty="0" smtClean="0"/>
              <a:t>SOUT</a:t>
            </a:r>
          </a:p>
          <a:p>
            <a:pPr lvl="1"/>
            <a:r>
              <a:rPr lang="en-US" dirty="0"/>
              <a:t>Data is transmitted at </a:t>
            </a:r>
            <a:r>
              <a:rPr lang="en-US" dirty="0" smtClean="0"/>
              <a:t>5V over serial communication.</a:t>
            </a:r>
          </a:p>
        </p:txBody>
      </p:sp>
    </p:spTree>
    <p:extLst>
      <p:ext uri="{BB962C8B-B14F-4D97-AF65-F5344CB8AC3E}">
        <p14:creationId xmlns:p14="http://schemas.microsoft.com/office/powerpoint/2010/main" val="1679560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Receiver Overview</a:t>
            </a:r>
            <a:endParaRPr lang="en-US" dirty="0"/>
          </a:p>
        </p:txBody>
      </p:sp>
      <p:sp>
        <p:nvSpPr>
          <p:cNvPr id="3" name="Content Placeholder 2"/>
          <p:cNvSpPr>
            <a:spLocks noGrp="1"/>
          </p:cNvSpPr>
          <p:nvPr>
            <p:ph sz="quarter" idx="1"/>
          </p:nvPr>
        </p:nvSpPr>
        <p:spPr/>
        <p:txBody>
          <a:bodyPr/>
          <a:lstStyle/>
          <a:p>
            <a:r>
              <a:rPr lang="en-US" dirty="0" smtClean="0"/>
              <a:t>SOUT (continued)</a:t>
            </a:r>
          </a:p>
          <a:p>
            <a:pPr lvl="1"/>
            <a:r>
              <a:rPr lang="en-US" dirty="0" smtClean="0"/>
              <a:t>Transfer protocol</a:t>
            </a:r>
          </a:p>
          <a:p>
            <a:pPr lvl="1"/>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270418609"/>
              </p:ext>
            </p:extLst>
          </p:nvPr>
        </p:nvGraphicFramePr>
        <p:xfrm>
          <a:off x="1676400" y="2895600"/>
          <a:ext cx="5486400" cy="3128010"/>
        </p:xfrm>
        <a:graphic>
          <a:graphicData uri="http://schemas.openxmlformats.org/drawingml/2006/table">
            <a:tbl>
              <a:tblPr/>
              <a:tblGrid>
                <a:gridCol w="2209800"/>
                <a:gridCol w="3276600"/>
              </a:tblGrid>
              <a:tr h="407670">
                <a:tc>
                  <a:txBody>
                    <a:bodyPr/>
                    <a:lstStyle/>
                    <a:p>
                      <a:pPr algn="just" rtl="0" fontAlgn="t">
                        <a:spcBef>
                          <a:spcPts val="0"/>
                        </a:spcBef>
                        <a:spcAft>
                          <a:spcPts val="0"/>
                        </a:spcAft>
                      </a:pPr>
                      <a:r>
                        <a:rPr lang="en-US" b="0" i="0" u="none" strike="noStrike" dirty="0">
                          <a:solidFill>
                            <a:srgbClr val="000000"/>
                          </a:solidFill>
                          <a:effectLst/>
                          <a:latin typeface="Arial"/>
                        </a:rPr>
                        <a:t>Communication</a:t>
                      </a:r>
                      <a:endParaRPr lang="en-US"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b="0" i="0" u="none" strike="noStrike" dirty="0">
                          <a:solidFill>
                            <a:srgbClr val="000000"/>
                          </a:solidFill>
                          <a:effectLst/>
                          <a:latin typeface="Arial"/>
                        </a:rPr>
                        <a:t>Serial</a:t>
                      </a:r>
                      <a:endParaRPr lang="en-US"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pPr algn="just" rtl="0" fontAlgn="t">
                        <a:spcBef>
                          <a:spcPts val="0"/>
                        </a:spcBef>
                        <a:spcAft>
                          <a:spcPts val="0"/>
                        </a:spcAft>
                      </a:pPr>
                      <a:r>
                        <a:rPr lang="en-US" b="0" i="0" u="none" strike="noStrike">
                          <a:solidFill>
                            <a:srgbClr val="000000"/>
                          </a:solidFill>
                          <a:effectLst/>
                          <a:latin typeface="Arial"/>
                        </a:rPr>
                        <a:t>Data bits</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b="0" i="0" u="none" strike="noStrike">
                          <a:solidFill>
                            <a:srgbClr val="000000"/>
                          </a:solidFill>
                          <a:effectLst/>
                          <a:latin typeface="Arial"/>
                        </a:rPr>
                        <a:t>8</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pPr algn="just" rtl="0" fontAlgn="t">
                        <a:spcBef>
                          <a:spcPts val="0"/>
                        </a:spcBef>
                        <a:spcAft>
                          <a:spcPts val="0"/>
                        </a:spcAft>
                      </a:pPr>
                      <a:r>
                        <a:rPr lang="en-US" b="0" i="0" u="none" strike="noStrike">
                          <a:solidFill>
                            <a:srgbClr val="000000"/>
                          </a:solidFill>
                          <a:effectLst/>
                          <a:latin typeface="Arial"/>
                        </a:rPr>
                        <a:t>Stop bits</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b="0" i="0" u="none" strike="noStrike">
                          <a:solidFill>
                            <a:srgbClr val="000000"/>
                          </a:solidFill>
                          <a:effectLst/>
                          <a:latin typeface="Arial"/>
                        </a:rPr>
                        <a:t>1</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pPr algn="just" rtl="0" fontAlgn="t">
                        <a:spcBef>
                          <a:spcPts val="0"/>
                        </a:spcBef>
                        <a:spcAft>
                          <a:spcPts val="0"/>
                        </a:spcAft>
                      </a:pPr>
                      <a:r>
                        <a:rPr lang="en-US" b="0" i="0" u="none" strike="noStrike">
                          <a:solidFill>
                            <a:srgbClr val="000000"/>
                          </a:solidFill>
                          <a:effectLst/>
                          <a:latin typeface="Arial"/>
                        </a:rPr>
                        <a:t>Parity</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b="0" i="0" u="none" strike="noStrike">
                          <a:solidFill>
                            <a:srgbClr val="000000"/>
                          </a:solidFill>
                          <a:effectLst/>
                          <a:latin typeface="Arial"/>
                        </a:rPr>
                        <a:t>No</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pPr algn="just" rtl="0" fontAlgn="t">
                        <a:spcBef>
                          <a:spcPts val="0"/>
                        </a:spcBef>
                        <a:spcAft>
                          <a:spcPts val="0"/>
                        </a:spcAft>
                      </a:pPr>
                      <a:r>
                        <a:rPr lang="en-US" b="0" i="0" u="none" strike="noStrike">
                          <a:solidFill>
                            <a:srgbClr val="000000"/>
                          </a:solidFill>
                          <a:effectLst/>
                          <a:latin typeface="Arial"/>
                        </a:rPr>
                        <a:t>Bit Order</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b="0" i="0" u="none" strike="noStrike">
                          <a:solidFill>
                            <a:srgbClr val="000000"/>
                          </a:solidFill>
                          <a:effectLst/>
                          <a:latin typeface="Arial"/>
                        </a:rPr>
                        <a:t>Least significant bit first</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pPr algn="just" rtl="0" fontAlgn="t">
                        <a:spcBef>
                          <a:spcPts val="0"/>
                        </a:spcBef>
                        <a:spcAft>
                          <a:spcPts val="0"/>
                        </a:spcAft>
                      </a:pPr>
                      <a:r>
                        <a:rPr lang="en-US" b="0" i="0" u="none" strike="noStrike">
                          <a:solidFill>
                            <a:srgbClr val="000000"/>
                          </a:solidFill>
                          <a:effectLst/>
                          <a:latin typeface="Arial"/>
                        </a:rPr>
                        <a:t>Transfer speed</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b="0" i="0" u="none" strike="noStrike">
                          <a:solidFill>
                            <a:srgbClr val="000000"/>
                          </a:solidFill>
                          <a:effectLst/>
                          <a:latin typeface="Arial"/>
                        </a:rPr>
                        <a:t>2400 bps</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pPr algn="just" rtl="0" fontAlgn="t">
                        <a:spcBef>
                          <a:spcPts val="0"/>
                        </a:spcBef>
                        <a:spcAft>
                          <a:spcPts val="0"/>
                        </a:spcAft>
                      </a:pPr>
                      <a:r>
                        <a:rPr lang="en-US" b="0" i="0" u="none" strike="noStrike" dirty="0">
                          <a:solidFill>
                            <a:srgbClr val="000000"/>
                          </a:solidFill>
                          <a:effectLst/>
                          <a:latin typeface="Arial"/>
                        </a:rPr>
                        <a:t>Signal</a:t>
                      </a:r>
                      <a:endParaRPr lang="en-US"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b="0" i="0" u="none" strike="noStrike" dirty="0">
                          <a:solidFill>
                            <a:srgbClr val="000000"/>
                          </a:solidFill>
                          <a:effectLst/>
                          <a:latin typeface="Arial"/>
                        </a:rPr>
                        <a:t>5V TTL-level, non-inverted asynchronous serial</a:t>
                      </a:r>
                      <a:endParaRPr lang="en-US"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828800" y="2162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300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Receiver Overview</a:t>
            </a:r>
            <a:endParaRPr lang="en-US" dirty="0"/>
          </a:p>
        </p:txBody>
      </p:sp>
      <p:sp>
        <p:nvSpPr>
          <p:cNvPr id="3" name="Content Placeholder 2"/>
          <p:cNvSpPr>
            <a:spLocks noGrp="1"/>
          </p:cNvSpPr>
          <p:nvPr>
            <p:ph sz="quarter" idx="1"/>
          </p:nvPr>
        </p:nvSpPr>
        <p:spPr/>
        <p:txBody>
          <a:bodyPr/>
          <a:lstStyle/>
          <a:p>
            <a:r>
              <a:rPr lang="en-US" dirty="0" smtClean="0"/>
              <a:t>SOUT (continued)</a:t>
            </a:r>
          </a:p>
          <a:p>
            <a:pPr lvl="1"/>
            <a:r>
              <a:rPr lang="en-US" dirty="0" smtClean="0"/>
              <a:t>12 bytes transferred from a key read</a:t>
            </a:r>
          </a:p>
          <a:p>
            <a:pPr lvl="1"/>
            <a:endParaRPr lang="en-US" dirty="0" smtClean="0"/>
          </a:p>
          <a:p>
            <a:pPr lvl="1"/>
            <a:endParaRPr lang="en-US" dirty="0"/>
          </a:p>
          <a:p>
            <a:pPr lvl="1"/>
            <a:r>
              <a:rPr lang="en-US" dirty="0" smtClean="0"/>
              <a:t>Middle 10 bytes are ASCII characters</a:t>
            </a:r>
          </a:p>
          <a:p>
            <a:pPr lvl="1"/>
            <a:r>
              <a:rPr lang="en-US" dirty="0" smtClean="0"/>
              <a:t>Start byte is 0x0A , </a:t>
            </a:r>
            <a:r>
              <a:rPr lang="en-US" dirty="0" err="1" smtClean="0"/>
              <a:t>NewLine</a:t>
            </a:r>
            <a:endParaRPr lang="en-US" dirty="0" smtClean="0"/>
          </a:p>
          <a:p>
            <a:pPr lvl="1"/>
            <a:r>
              <a:rPr lang="en-US" dirty="0" smtClean="0"/>
              <a:t>End byte is 0x0D, Carriage Return</a:t>
            </a:r>
          </a:p>
        </p:txBody>
      </p:sp>
      <p:sp>
        <p:nvSpPr>
          <p:cNvPr id="5" name="Rectangle 1"/>
          <p:cNvSpPr>
            <a:spLocks noChangeArrowheads="1"/>
          </p:cNvSpPr>
          <p:nvPr/>
        </p:nvSpPr>
        <p:spPr bwMode="auto">
          <a:xfrm>
            <a:off x="1828800" y="2162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descr="https://lh5.googleusercontent.com/VteeJY4vdX6yhg2XYi9_pwTHWOSAYJna5MrjJlHNgpeuEGgXIsapcW4pWIzVghMvqdf8re5ADW0SCXDazTnOXz60WqFXIxFwJg_E7u2RNBnpatX9LgOXjSjj"/>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90775"/>
            <a:ext cx="7831828" cy="644285"/>
          </a:xfrm>
          <a:prstGeom prst="rect">
            <a:avLst/>
          </a:prstGeom>
          <a:noFill/>
          <a:ln>
            <a:noFill/>
          </a:ln>
        </p:spPr>
      </p:pic>
    </p:spTree>
    <p:extLst>
      <p:ext uri="{BB962C8B-B14F-4D97-AF65-F5344CB8AC3E}">
        <p14:creationId xmlns:p14="http://schemas.microsoft.com/office/powerpoint/2010/main" val="2902481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Receiver Overview</a:t>
            </a:r>
            <a:endParaRPr lang="en-US" dirty="0"/>
          </a:p>
        </p:txBody>
      </p:sp>
      <p:sp>
        <p:nvSpPr>
          <p:cNvPr id="3" name="Content Placeholder 2"/>
          <p:cNvSpPr>
            <a:spLocks noGrp="1"/>
          </p:cNvSpPr>
          <p:nvPr>
            <p:ph sz="quarter" idx="1"/>
          </p:nvPr>
        </p:nvSpPr>
        <p:spPr/>
        <p:txBody>
          <a:bodyPr/>
          <a:lstStyle/>
          <a:p>
            <a:r>
              <a:rPr lang="en-US" dirty="0" smtClean="0"/>
              <a:t>LED</a:t>
            </a:r>
          </a:p>
          <a:p>
            <a:pPr lvl="1"/>
            <a:r>
              <a:rPr lang="en-US" dirty="0" smtClean="0"/>
              <a:t>Along with the RFID lock/unlock system will be a simple LED that changes colors based on the current state:</a:t>
            </a:r>
          </a:p>
          <a:p>
            <a:pPr lvl="1"/>
            <a:endParaRPr lang="en-US" dirty="0" smtClean="0"/>
          </a:p>
        </p:txBody>
      </p:sp>
      <p:sp>
        <p:nvSpPr>
          <p:cNvPr id="5" name="Rectangle 1"/>
          <p:cNvSpPr>
            <a:spLocks noChangeArrowheads="1"/>
          </p:cNvSpPr>
          <p:nvPr/>
        </p:nvSpPr>
        <p:spPr bwMode="auto">
          <a:xfrm>
            <a:off x="1828800" y="2162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78719097"/>
              </p:ext>
            </p:extLst>
          </p:nvPr>
        </p:nvGraphicFramePr>
        <p:xfrm>
          <a:off x="1600200" y="3581400"/>
          <a:ext cx="6248401" cy="2767332"/>
        </p:xfrm>
        <a:graphic>
          <a:graphicData uri="http://schemas.openxmlformats.org/drawingml/2006/table">
            <a:tbl>
              <a:tblPr/>
              <a:tblGrid>
                <a:gridCol w="1171575"/>
                <a:gridCol w="1876426"/>
                <a:gridCol w="3200400"/>
              </a:tblGrid>
              <a:tr h="625158">
                <a:tc>
                  <a:txBody>
                    <a:bodyPr/>
                    <a:lstStyle/>
                    <a:p>
                      <a:pPr algn="ctr" rtl="0" fontAlgn="t">
                        <a:spcBef>
                          <a:spcPts val="0"/>
                        </a:spcBef>
                        <a:spcAft>
                          <a:spcPts val="0"/>
                        </a:spcAft>
                      </a:pPr>
                      <a:r>
                        <a:rPr lang="en-US" sz="1700" b="0" i="0" u="none" strike="noStrike" dirty="0">
                          <a:solidFill>
                            <a:srgbClr val="000000"/>
                          </a:solidFill>
                          <a:effectLst/>
                          <a:latin typeface="Arial"/>
                        </a:rPr>
                        <a:t>LED Color</a:t>
                      </a:r>
                      <a:endParaRPr lang="en-US" sz="1700" dirty="0">
                        <a:effectLst/>
                      </a:endParaRPr>
                    </a:p>
                  </a:txBody>
                  <a:tcPr marL="61119" marR="61119" marT="61119" marB="611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700" b="0" i="0" u="none" strike="noStrike" dirty="0">
                          <a:solidFill>
                            <a:srgbClr val="000000"/>
                          </a:solidFill>
                          <a:effectLst/>
                          <a:latin typeface="Arial"/>
                        </a:rPr>
                        <a:t>Meaning</a:t>
                      </a:r>
                      <a:endParaRPr lang="en-US" sz="1700" dirty="0">
                        <a:effectLst/>
                      </a:endParaRPr>
                    </a:p>
                  </a:txBody>
                  <a:tcPr marL="61119" marR="61119" marT="61119" marB="611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700" b="0" i="0" u="none" strike="noStrike" dirty="0">
                          <a:solidFill>
                            <a:srgbClr val="000000"/>
                          </a:solidFill>
                          <a:effectLst/>
                          <a:latin typeface="Arial"/>
                        </a:rPr>
                        <a:t>Occurs When</a:t>
                      </a:r>
                      <a:endParaRPr lang="en-US" sz="1700" dirty="0">
                        <a:effectLst/>
                      </a:endParaRPr>
                    </a:p>
                  </a:txBody>
                  <a:tcPr marL="61119" marR="61119" marT="61119" marB="611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876618">
                <a:tc>
                  <a:txBody>
                    <a:bodyPr/>
                    <a:lstStyle/>
                    <a:p>
                      <a:pPr algn="l" rtl="0" fontAlgn="t">
                        <a:spcBef>
                          <a:spcPts val="0"/>
                        </a:spcBef>
                        <a:spcAft>
                          <a:spcPts val="0"/>
                        </a:spcAft>
                      </a:pPr>
                      <a:r>
                        <a:rPr lang="en-US" sz="1700" b="0" i="0" u="none" strike="noStrike" dirty="0">
                          <a:solidFill>
                            <a:srgbClr val="00B050"/>
                          </a:solidFill>
                          <a:effectLst/>
                          <a:latin typeface="Arial"/>
                        </a:rPr>
                        <a:t>GREEN</a:t>
                      </a:r>
                      <a:endParaRPr lang="en-US" sz="1700" dirty="0">
                        <a:solidFill>
                          <a:srgbClr val="00B050"/>
                        </a:solidFill>
                        <a:effectLst/>
                      </a:endParaRPr>
                    </a:p>
                  </a:txBody>
                  <a:tcPr marL="61119" marR="61119" marT="61119" marB="611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en-US" sz="1700" b="0" i="0" u="none" strike="noStrike" dirty="0">
                          <a:solidFill>
                            <a:srgbClr val="000000"/>
                          </a:solidFill>
                          <a:effectLst/>
                          <a:latin typeface="Arial"/>
                        </a:rPr>
                        <a:t>Idle state - Not searching</a:t>
                      </a:r>
                      <a:endParaRPr lang="en-US" sz="1700" dirty="0">
                        <a:effectLst/>
                      </a:endParaRPr>
                    </a:p>
                  </a:txBody>
                  <a:tcPr marL="61119" marR="61119" marT="61119" marB="611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en-US" sz="1700" b="0" i="0" u="none" strike="noStrike" dirty="0">
                          <a:solidFill>
                            <a:srgbClr val="000000"/>
                          </a:solidFill>
                          <a:effectLst/>
                          <a:latin typeface="Arial"/>
                        </a:rPr>
                        <a:t>/ENABLE port is either HIGH or disconnected</a:t>
                      </a:r>
                      <a:endParaRPr lang="en-US" sz="1700" dirty="0">
                        <a:effectLst/>
                      </a:endParaRPr>
                    </a:p>
                  </a:txBody>
                  <a:tcPr marL="61119" marR="61119" marT="61119" marB="611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25158">
                <a:tc>
                  <a:txBody>
                    <a:bodyPr/>
                    <a:lstStyle/>
                    <a:p>
                      <a:pPr algn="l" rtl="0" fontAlgn="t">
                        <a:spcBef>
                          <a:spcPts val="0"/>
                        </a:spcBef>
                        <a:spcAft>
                          <a:spcPts val="0"/>
                        </a:spcAft>
                      </a:pPr>
                      <a:r>
                        <a:rPr lang="en-US" sz="1700" b="0" i="0" u="none" strike="noStrike" dirty="0">
                          <a:solidFill>
                            <a:srgbClr val="FF0000"/>
                          </a:solidFill>
                          <a:effectLst/>
                          <a:latin typeface="Arial"/>
                        </a:rPr>
                        <a:t>RED</a:t>
                      </a:r>
                      <a:endParaRPr lang="en-US" sz="1700" dirty="0">
                        <a:solidFill>
                          <a:srgbClr val="FF0000"/>
                        </a:solidFill>
                        <a:effectLst/>
                      </a:endParaRPr>
                    </a:p>
                  </a:txBody>
                  <a:tcPr marL="61119" marR="61119" marT="61119" marB="611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en-US" sz="1700" b="0" i="0" u="none" strike="noStrike">
                          <a:solidFill>
                            <a:srgbClr val="000000"/>
                          </a:solidFill>
                          <a:effectLst/>
                          <a:latin typeface="Arial"/>
                        </a:rPr>
                        <a:t>Actively searching for RFID key</a:t>
                      </a:r>
                      <a:endParaRPr lang="en-US" sz="1700">
                        <a:effectLst/>
                      </a:endParaRPr>
                    </a:p>
                  </a:txBody>
                  <a:tcPr marL="61119" marR="61119" marT="61119" marB="611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en-US" sz="1700" b="0" i="0" u="none" strike="noStrike" dirty="0">
                          <a:solidFill>
                            <a:srgbClr val="000000"/>
                          </a:solidFill>
                          <a:effectLst/>
                          <a:latin typeface="Arial"/>
                        </a:rPr>
                        <a:t>/ENABLE is LOW</a:t>
                      </a:r>
                      <a:endParaRPr lang="en-US" sz="1700" dirty="0">
                        <a:effectLst/>
                      </a:endParaRPr>
                    </a:p>
                  </a:txBody>
                  <a:tcPr marL="61119" marR="61119" marT="61119" marB="611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25158">
                <a:tc>
                  <a:txBody>
                    <a:bodyPr/>
                    <a:lstStyle/>
                    <a:p>
                      <a:pPr algn="l" rtl="0" fontAlgn="t">
                        <a:spcBef>
                          <a:spcPts val="0"/>
                        </a:spcBef>
                        <a:spcAft>
                          <a:spcPts val="0"/>
                        </a:spcAft>
                      </a:pPr>
                      <a:r>
                        <a:rPr lang="en-US" sz="1700" b="0" i="0" u="none" strike="noStrike">
                          <a:solidFill>
                            <a:srgbClr val="000000"/>
                          </a:solidFill>
                          <a:effectLst/>
                          <a:latin typeface="Arial"/>
                        </a:rPr>
                        <a:t>Blank</a:t>
                      </a:r>
                      <a:endParaRPr lang="en-US" sz="1700">
                        <a:effectLst/>
                      </a:endParaRPr>
                    </a:p>
                  </a:txBody>
                  <a:tcPr marL="61119" marR="61119" marT="61119" marB="611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en-US" sz="1700" b="0" i="0" u="none" strike="noStrike" dirty="0">
                          <a:solidFill>
                            <a:srgbClr val="000000"/>
                          </a:solidFill>
                          <a:effectLst/>
                          <a:latin typeface="Arial"/>
                        </a:rPr>
                        <a:t>No power</a:t>
                      </a:r>
                      <a:endParaRPr lang="en-US" sz="1700" dirty="0">
                        <a:effectLst/>
                      </a:endParaRPr>
                    </a:p>
                  </a:txBody>
                  <a:tcPr marL="61119" marR="61119" marT="61119" marB="611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en-US" sz="1700" b="0" i="0" u="none" strike="noStrike" dirty="0">
                          <a:solidFill>
                            <a:srgbClr val="000000"/>
                          </a:solidFill>
                          <a:effectLst/>
                          <a:latin typeface="Arial"/>
                        </a:rPr>
                        <a:t>VCC is low or disconnected</a:t>
                      </a:r>
                      <a:endParaRPr lang="en-US" sz="1700" dirty="0">
                        <a:effectLst/>
                      </a:endParaRPr>
                    </a:p>
                  </a:txBody>
                  <a:tcPr marL="61119" marR="61119" marT="61119" marB="611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1828800" y="2362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23497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Receiver Overview</a:t>
            </a:r>
            <a:endParaRPr lang="en-US" dirty="0"/>
          </a:p>
        </p:txBody>
      </p:sp>
      <p:sp>
        <p:nvSpPr>
          <p:cNvPr id="3" name="Content Placeholder 2"/>
          <p:cNvSpPr>
            <a:spLocks noGrp="1"/>
          </p:cNvSpPr>
          <p:nvPr>
            <p:ph sz="quarter" idx="1"/>
          </p:nvPr>
        </p:nvSpPr>
        <p:spPr/>
        <p:txBody>
          <a:bodyPr/>
          <a:lstStyle/>
          <a:p>
            <a:r>
              <a:rPr lang="en-US" dirty="0" smtClean="0"/>
              <a:t>DC Characteristics of RFID Receiver</a:t>
            </a:r>
          </a:p>
        </p:txBody>
      </p:sp>
      <p:sp>
        <p:nvSpPr>
          <p:cNvPr id="5" name="Rectangle 1"/>
          <p:cNvSpPr>
            <a:spLocks noChangeArrowheads="1"/>
          </p:cNvSpPr>
          <p:nvPr/>
        </p:nvSpPr>
        <p:spPr bwMode="auto">
          <a:xfrm>
            <a:off x="1828800" y="2162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1828800" y="2362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descr="https://lh3.googleusercontent.com/zAneN0XBGEoxYN_XZ9GPWaeaGCIY1BW3RSZ9oNGPO02yxrHQbG1bgjNKfxo5HytGH0lUdT6vRxBcaSZHyPAa5B0a-3YRj0NqYl-g_1z5bIYSzaz54YTwCkx0"/>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7199" y="2743200"/>
            <a:ext cx="8245457" cy="2590800"/>
          </a:xfrm>
          <a:prstGeom prst="rect">
            <a:avLst/>
          </a:prstGeom>
          <a:noFill/>
          <a:ln>
            <a:noFill/>
          </a:ln>
        </p:spPr>
      </p:pic>
    </p:spTree>
    <p:extLst>
      <p:ext uri="{BB962C8B-B14F-4D97-AF65-F5344CB8AC3E}">
        <p14:creationId xmlns:p14="http://schemas.microsoft.com/office/powerpoint/2010/main" val="34901852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TotalTime>
  <Words>1336</Words>
  <Application>Microsoft Office PowerPoint</Application>
  <PresentationFormat>On-screen Show (4:3)</PresentationFormat>
  <Paragraphs>381</Paragraphs>
  <Slides>36</Slides>
  <Notes>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Equity</vt:lpstr>
      <vt:lpstr>SmartChair</vt:lpstr>
      <vt:lpstr>Summary</vt:lpstr>
      <vt:lpstr>RFID Technology Comparison</vt:lpstr>
      <vt:lpstr>RFID Receiver Overview</vt:lpstr>
      <vt:lpstr>RFID Receiver Overview</vt:lpstr>
      <vt:lpstr>RFID Receiver Overview</vt:lpstr>
      <vt:lpstr>RFID Receiver Overview</vt:lpstr>
      <vt:lpstr>RFID Receiver Overview</vt:lpstr>
      <vt:lpstr>RFID Receiver Overview</vt:lpstr>
      <vt:lpstr>RFID Receiver Overview</vt:lpstr>
      <vt:lpstr>RFID Tag Overview</vt:lpstr>
      <vt:lpstr>RFID Software Overview</vt:lpstr>
      <vt:lpstr>Unattended Mode (Device Locked)</vt:lpstr>
      <vt:lpstr>Main Scanning Loop</vt:lpstr>
      <vt:lpstr>Unlock/Reset</vt:lpstr>
      <vt:lpstr>FlexiForce A201 &amp; A401 Sensors</vt:lpstr>
      <vt:lpstr>How to Adjust Force Range</vt:lpstr>
      <vt:lpstr>Piston Driven Actuator</vt:lpstr>
      <vt:lpstr>Locking Mechanism</vt:lpstr>
      <vt:lpstr>Solenoid</vt:lpstr>
      <vt:lpstr>N-Channel Mosfet</vt:lpstr>
      <vt:lpstr>Cable Disc Brakes</vt:lpstr>
      <vt:lpstr>ATmega328 Microprocessor</vt:lpstr>
      <vt:lpstr>GTPA013 GPS Module</vt:lpstr>
      <vt:lpstr>GPS Functions</vt:lpstr>
      <vt:lpstr>M10 GSM Module</vt:lpstr>
      <vt:lpstr>GSM Functions</vt:lpstr>
      <vt:lpstr>LCD SCREEN</vt:lpstr>
      <vt:lpstr>LCD Screen Function</vt:lpstr>
      <vt:lpstr>LCD DIAGRAM</vt:lpstr>
      <vt:lpstr> Lead Acid Battery</vt:lpstr>
      <vt:lpstr>Power </vt:lpstr>
      <vt:lpstr>Printed Circuit Board </vt:lpstr>
      <vt:lpstr>Budget</vt:lpstr>
      <vt:lpstr>Work Distribution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Angelo Biaggi;Ryan Pearce</dc:creator>
  <cp:lastModifiedBy>SUPREME OVERLORD</cp:lastModifiedBy>
  <cp:revision>45</cp:revision>
  <dcterms:created xsi:type="dcterms:W3CDTF">2013-09-25T22:18:43Z</dcterms:created>
  <dcterms:modified xsi:type="dcterms:W3CDTF">2013-12-06T09:46:51Z</dcterms:modified>
</cp:coreProperties>
</file>